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0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9DADB-C922-400F-82DB-A75EC775A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60758D-44F7-467D-B8CA-873A958B8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0E4637-6D88-454A-B46A-5DFEBD8F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5DC0-CE7B-49CD-A99F-22FAFAC2289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7C7F17-2C7A-42EE-A68B-32ED439E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BE8912-8EE8-4844-8EDE-F41513CE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DD2A-F1F6-4F46-B87F-159B975E2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41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8BDE3-BE41-4B63-8232-23EA0710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F0A73F-CEBE-402D-A397-CF5DD9336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F873C4-E9D6-4C49-B416-FE2B9A20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5DC0-CE7B-49CD-A99F-22FAFAC2289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1ECE05-36A5-482C-A424-78F67C6C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9ED6A7-207D-4742-A99F-015BEDE3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DD2A-F1F6-4F46-B87F-159B975E2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79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3ABA61-6E93-489F-AF9E-56D7E3F3D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E5BFBE-52A8-428E-8D3B-3C0EB29EC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686FFD-1163-4595-AC87-AC2342312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5DC0-CE7B-49CD-A99F-22FAFAC2289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B53C12-D59C-4A04-A2B7-F1B649B7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DC21A4-78E3-4802-9963-208EB9A9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DD2A-F1F6-4F46-B87F-159B975E2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94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E11D5-54B4-41BC-8DA5-D3E2C7BF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ACCCB-82D8-417C-90EE-99A987EE5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CCB20E-6C34-4A93-84BA-E675F4F9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5DC0-CE7B-49CD-A99F-22FAFAC2289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1C0D95-CD70-4BD2-A5D8-AECDF0E6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4F5557-B6BD-48B6-9A4F-96839139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DD2A-F1F6-4F46-B87F-159B975E2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64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72ED5-A2DE-4E2D-BBC7-C4FDAE2C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B9E6B8-E4F7-4777-AD4E-46672FC1F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9794D1-94A9-4B29-8652-260A93CB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5DC0-CE7B-49CD-A99F-22FAFAC2289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EDBE0D-D042-4815-B196-BA6A5BF6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AC35DE-103D-449D-8A0F-C69604AA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DD2A-F1F6-4F46-B87F-159B975E2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8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CDC0C-F0C2-4210-937D-27905B5B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F4CC18-9968-43AB-B063-CDF7769FB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8E80BC-7483-4A2A-B613-0421C8A7F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5417AD-6E26-429A-9AD2-61928E42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5DC0-CE7B-49CD-A99F-22FAFAC2289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539803-7D2E-4C0B-A5E0-E16C94B1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1ED4F4-7A95-4177-94E3-05280C26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DD2A-F1F6-4F46-B87F-159B975E2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69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8FC66-CB6D-49AE-9E1F-CD11E9AF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B7B8EF-2337-4274-BEB0-C08540E8F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5BB2E9-952C-4D64-8A78-A42B49BFB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6768C8-33E8-41CF-BCF7-2C4A93B25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636B6C-0D99-4C17-AA96-3B9E41E5D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D2CE0BC-2416-4353-A527-292D3F77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5DC0-CE7B-49CD-A99F-22FAFAC2289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CC37981-7784-4753-B57D-5B33FB93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DF2AB91-9165-47DD-936F-EE240A77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DD2A-F1F6-4F46-B87F-159B975E2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44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E16CD-9A08-4EA0-A80C-644CE3F3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2BB79B-4C5F-451C-972C-AE78285B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5DC0-CE7B-49CD-A99F-22FAFAC2289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F703EE-0010-4A7E-AB49-03EDD4CF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A3F0B5-344A-4538-A250-0B179797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DD2A-F1F6-4F46-B87F-159B975E2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45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98DF0CF-1CD2-4F76-B98D-77D47F4E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5DC0-CE7B-49CD-A99F-22FAFAC2289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2F794A-2113-41FE-B4B7-9D51A678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489E4C-912A-4096-89E5-20E9425D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DD2A-F1F6-4F46-B87F-159B975E2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16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983DD-AEE5-4974-8781-1965D485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8F2EF5-5639-4DE2-A1A1-A9194AC04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78F0A9-AB05-4CD7-A635-9E33DB5D9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4510FC-443E-45C7-8D90-2D46B92B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5DC0-CE7B-49CD-A99F-22FAFAC2289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6BDA5E-4150-4BB2-9F7D-E07F5059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9B6A23-9FC0-4E54-B871-25F5D7D1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DD2A-F1F6-4F46-B87F-159B975E2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98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2D78E-47B6-4147-A2F6-C4AE457E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D2D049-20B1-47CB-9300-4CE062041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B04C43-49DE-46F9-9660-350AFF502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1A4B1C-5BF1-4DFE-864D-02DF028C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5DC0-CE7B-49CD-A99F-22FAFAC2289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8A06B0-1E06-4BB5-A37A-CF6F74CE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33BC89-96D2-4E3C-AE38-83979E01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DD2A-F1F6-4F46-B87F-159B975E2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65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96080E-FFDA-4993-AC6F-CD7AE439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3C9B74-7653-4A67-B339-5080607F0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319AF9-609B-4413-B474-487DE5E78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55DC0-CE7B-49CD-A99F-22FAFAC2289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4399-1DA6-4A29-95EB-53C0B256B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164613-8A1B-4BBE-8087-B5A1B7F3A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DD2A-F1F6-4F46-B87F-159B975E2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8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20403-3F30-476B-AB8C-99562A9DEF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Sentinel 3</a:t>
            </a:r>
          </a:p>
        </p:txBody>
      </p:sp>
    </p:spTree>
    <p:extLst>
      <p:ext uri="{BB962C8B-B14F-4D97-AF65-F5344CB8AC3E}">
        <p14:creationId xmlns:p14="http://schemas.microsoft.com/office/powerpoint/2010/main" val="79840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Radiační teplota (</a:t>
            </a:r>
            <a:r>
              <a:rPr lang="cs-CZ" b="1" dirty="0" err="1"/>
              <a:t>brightness</a:t>
            </a:r>
            <a:r>
              <a:rPr lang="cs-CZ" b="1" dirty="0"/>
              <a:t> </a:t>
            </a:r>
            <a:r>
              <a:rPr lang="cs-CZ" b="1" dirty="0" err="1"/>
              <a:t>temperature</a:t>
            </a:r>
            <a:r>
              <a:rPr lang="cs-CZ" b="1" dirty="0"/>
              <a:t>)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CDBC9AD-DA42-44B0-BA88-9267BAEB1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/>
              <a:t>Vyzařování je vnějším projevem energie tělesa, která je v DPZ měřena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/>
              <a:t>Změřená vyzářená energie vyjadřuje tzv. radiační (jasovou) teplotu tělesa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/>
              <a:t>Každé těleso, které má teplotu vyšší než absolutní nula (minus 273,15 °C) emituje záření, jehož intenzita a spektrální složení jsou funkcí typů materiálu a jeho teploty</a:t>
            </a:r>
          </a:p>
        </p:txBody>
      </p:sp>
    </p:spTree>
    <p:extLst>
      <p:ext uri="{BB962C8B-B14F-4D97-AF65-F5344CB8AC3E}">
        <p14:creationId xmlns:p14="http://schemas.microsoft.com/office/powerpoint/2010/main" val="254716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 zpracování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23E5A-BE77-4078-9281-FDA57ECE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Převzorkování snímku dle pásma F1_BT_IN – nutno provést pro následné operace s pásmy</a:t>
            </a:r>
            <a:endParaRPr lang="cs-CZ" dirty="0">
              <a:solidFill>
                <a:srgbClr val="222222"/>
              </a:solidFill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222222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D4FC00-6BE7-4B3A-BCD0-FF8818CBF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773" y="2677044"/>
            <a:ext cx="3636454" cy="403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 zpracování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23E5A-BE77-4078-9281-FDA57ECE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Změna projekce 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herit"/>
              </a:rPr>
              <a:t>reprojection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Vytvoření </a:t>
            </a:r>
            <a:r>
              <a:rPr lang="cs-CZ" dirty="0" err="1">
                <a:solidFill>
                  <a:srgbClr val="222222"/>
                </a:solidFill>
                <a:latin typeface="inherit"/>
              </a:rPr>
              <a:t>subsetu</a:t>
            </a:r>
            <a:endParaRPr lang="cs-CZ" dirty="0">
              <a:solidFill>
                <a:srgbClr val="222222"/>
              </a:solidFill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222222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3DBE39-1604-4F81-BADB-23F1F60C0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377" y="331523"/>
            <a:ext cx="4562475" cy="52578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8B700CC-6887-4AF3-B064-FF4B7D88E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497" y="2960423"/>
            <a:ext cx="4168723" cy="376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 zpracování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23E5A-BE77-4078-9281-FDA57ECE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Tvorba masky oblačnosti – nutno vytvořit vlastní masku, jelikož maska dostupná v produktu by zamaskovala i oblasti s kouřem, kde se vyskytují pixely s ohněm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Použije se jednoduchá metoda</a:t>
            </a:r>
          </a:p>
          <a:p>
            <a:pPr marL="0" indent="0" algn="l" fontAlgn="base">
              <a:buNone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vyvinutá </a:t>
            </a:r>
            <a:r>
              <a:rPr lang="cs-CZ" dirty="0" err="1">
                <a:solidFill>
                  <a:srgbClr val="222222"/>
                </a:solidFill>
                <a:latin typeface="inherit"/>
              </a:rPr>
              <a:t>Giglio</a:t>
            </a:r>
            <a:r>
              <a:rPr lang="cs-CZ" dirty="0">
                <a:solidFill>
                  <a:srgbClr val="222222"/>
                </a:solidFill>
                <a:latin typeface="inherit"/>
              </a:rPr>
              <a:t> (2003)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222222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0FAA27-A0C4-464A-B8E3-72AAD208D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22"/>
          <a:stretch/>
        </p:blipFill>
        <p:spPr>
          <a:xfrm>
            <a:off x="5765181" y="2998982"/>
            <a:ext cx="5992735" cy="31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03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 zpracování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23E5A-BE77-4078-9281-FDA57ECE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Vytvoření masky oblačnosti dle vzorce pomocí Band </a:t>
            </a:r>
            <a:r>
              <a:rPr lang="cs-CZ" dirty="0" err="1">
                <a:solidFill>
                  <a:srgbClr val="222222"/>
                </a:solidFill>
                <a:latin typeface="inherit"/>
              </a:rPr>
              <a:t>math</a:t>
            </a:r>
            <a:endParaRPr lang="cs-CZ" dirty="0">
              <a:solidFill>
                <a:srgbClr val="222222"/>
              </a:solidFill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222222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3D7575-B3B1-4551-9698-13CB449D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22" y="2314110"/>
            <a:ext cx="5906978" cy="41787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FF5C725-821C-4255-8B31-4118F411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051" y="3202395"/>
            <a:ext cx="6950927" cy="282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 zpracování – noční snímek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23E5A-BE77-4078-9281-FDA57ECEF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22" y="1825625"/>
            <a:ext cx="11813956" cy="4351338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Postup totožný, pouze se neprovádí konverze Radiance to </a:t>
            </a:r>
            <a:r>
              <a:rPr lang="cs-CZ" dirty="0" err="1">
                <a:solidFill>
                  <a:srgbClr val="222222"/>
                </a:solidFill>
                <a:latin typeface="inherit"/>
              </a:rPr>
              <a:t>reflectance</a:t>
            </a:r>
            <a:r>
              <a:rPr lang="cs-CZ" dirty="0">
                <a:solidFill>
                  <a:srgbClr val="222222"/>
                </a:solidFill>
                <a:latin typeface="inherit"/>
              </a:rPr>
              <a:t>, jelikož v pásmu záře nejsou žádné vhodné informace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Převzorkování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Změna projekce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Vytvoření </a:t>
            </a:r>
            <a:r>
              <a:rPr lang="cs-CZ" dirty="0" err="1">
                <a:solidFill>
                  <a:srgbClr val="222222"/>
                </a:solidFill>
                <a:latin typeface="inherit"/>
              </a:rPr>
              <a:t>subsetu</a:t>
            </a:r>
            <a:endParaRPr lang="cs-CZ" dirty="0">
              <a:solidFill>
                <a:srgbClr val="222222"/>
              </a:solidFill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Vytvoření masky </a:t>
            </a:r>
          </a:p>
          <a:p>
            <a:pPr marL="0" indent="0" algn="l" fontAlgn="base">
              <a:buNone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pomocí pásma S9_BT_IN</a:t>
            </a:r>
          </a:p>
          <a:p>
            <a:pPr fontAlgn="base"/>
            <a:r>
              <a:rPr lang="cs-CZ" dirty="0">
                <a:solidFill>
                  <a:srgbClr val="222222"/>
                </a:solidFill>
                <a:latin typeface="inherit"/>
              </a:rPr>
              <a:t>Uložení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222222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54E211-DA57-417A-96DA-9BAD169F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948" y="2943922"/>
            <a:ext cx="7667550" cy="31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 zpracování – detekce požárů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5A8FF6-DF3E-4F03-8B09-E5DC33321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limitaci falešně pozitivních pixelů na povrchu, kde nehoří, se využívá </a:t>
            </a:r>
            <a:r>
              <a:rPr lang="cs-CZ" dirty="0" err="1"/>
              <a:t>Corine</a:t>
            </a:r>
            <a:r>
              <a:rPr lang="cs-CZ" dirty="0"/>
              <a:t> </a:t>
            </a:r>
            <a:r>
              <a:rPr lang="cs-CZ" dirty="0" err="1"/>
              <a:t>LandCover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57E5E30-E358-4243-A428-106FA23F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317" y="2682721"/>
            <a:ext cx="6595374" cy="3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7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 zpracování – detekce požárů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5A8FF6-DF3E-4F03-8B09-E5DC33321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limitaci falešně pozitivních pixelů na povrchu, kde nehoří, se využívá </a:t>
            </a:r>
            <a:r>
              <a:rPr lang="cs-CZ" dirty="0" err="1"/>
              <a:t>Corine</a:t>
            </a:r>
            <a:r>
              <a:rPr lang="cs-CZ" dirty="0"/>
              <a:t> </a:t>
            </a:r>
            <a:r>
              <a:rPr lang="cs-CZ" dirty="0" err="1"/>
              <a:t>LandCover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57E5E30-E358-4243-A428-106FA23F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317" y="2682721"/>
            <a:ext cx="6595374" cy="3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02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 zpracování – detekce požárů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5A8FF6-DF3E-4F03-8B09-E5DC33321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Přidání vrstvy </a:t>
            </a:r>
            <a:r>
              <a:rPr lang="cs-CZ" dirty="0" err="1"/>
              <a:t>Corine</a:t>
            </a:r>
            <a:r>
              <a:rPr lang="cs-CZ" dirty="0"/>
              <a:t> </a:t>
            </a:r>
            <a:r>
              <a:rPr lang="cs-CZ" dirty="0" err="1"/>
              <a:t>LandCover</a:t>
            </a:r>
            <a:r>
              <a:rPr lang="cs-CZ" dirty="0"/>
              <a:t> – </a:t>
            </a:r>
            <a:r>
              <a:rPr lang="cs-CZ" dirty="0" err="1"/>
              <a:t>Add</a:t>
            </a:r>
            <a:r>
              <a:rPr lang="cs-CZ" dirty="0"/>
              <a:t> Land </a:t>
            </a:r>
            <a:r>
              <a:rPr lang="cs-CZ" dirty="0" err="1"/>
              <a:t>Cover</a:t>
            </a:r>
            <a:r>
              <a:rPr lang="cs-CZ" dirty="0"/>
              <a:t> Band</a:t>
            </a:r>
          </a:p>
          <a:p>
            <a:r>
              <a:rPr lang="cs-CZ" dirty="0"/>
              <a:t>Přidání všech pásem potřebných pro detekci požárů:</a:t>
            </a:r>
          </a:p>
          <a:p>
            <a:pPr lvl="1"/>
            <a:r>
              <a:rPr lang="cs-CZ" dirty="0"/>
              <a:t>F1_BT_IN</a:t>
            </a:r>
          </a:p>
          <a:p>
            <a:pPr lvl="1"/>
            <a:r>
              <a:rPr lang="cs-CZ" dirty="0"/>
              <a:t>F2_BT_IN</a:t>
            </a:r>
          </a:p>
          <a:p>
            <a:pPr lvl="1"/>
            <a:r>
              <a:rPr lang="cs-CZ" dirty="0"/>
              <a:t>Cloud </a:t>
            </a:r>
            <a:r>
              <a:rPr lang="cs-CZ" dirty="0" err="1"/>
              <a:t>mask</a:t>
            </a:r>
            <a:endParaRPr lang="cs-CZ" dirty="0"/>
          </a:p>
          <a:p>
            <a:pPr lvl="1"/>
            <a:r>
              <a:rPr lang="cs-CZ" dirty="0"/>
              <a:t>Land </a:t>
            </a:r>
            <a:r>
              <a:rPr lang="cs-CZ" dirty="0" err="1"/>
              <a:t>cover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A574FA-7A94-4484-B80C-D274262D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85" y="1027906"/>
            <a:ext cx="2552700" cy="35147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2BB45F3-A380-4B3C-B0C3-C8FF62B7F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392" y="3254065"/>
            <a:ext cx="5823215" cy="35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6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 zpracování – detekce požárů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057C7EF-9346-42D7-8803-D1E66D3E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876" y="1690688"/>
            <a:ext cx="8100541" cy="44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5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Družice Sentinel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23E5A-BE77-4078-9281-FDA57ECE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222222"/>
                </a:solidFill>
                <a:latin typeface="Roboto"/>
              </a:rPr>
              <a:t>Hlavním zaměřením </a:t>
            </a:r>
            <a:r>
              <a:rPr lang="cs-CZ" b="0" i="0" dirty="0">
                <a:solidFill>
                  <a:srgbClr val="222222"/>
                </a:solidFill>
                <a:effectLst/>
                <a:latin typeface="Roboto"/>
              </a:rPr>
              <a:t>je monitorování širokého spektra parametrů mořské hladiny a oceánů. Svými měřeními navazuje zejména na družice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Roboto"/>
              </a:rPr>
              <a:t>Envisat</a:t>
            </a:r>
            <a:r>
              <a:rPr lang="cs-CZ" b="0" i="0" dirty="0">
                <a:solidFill>
                  <a:srgbClr val="222222"/>
                </a:solidFill>
                <a:effectLst/>
                <a:latin typeface="Roboto"/>
              </a:rPr>
              <a:t> a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Roboto"/>
              </a:rPr>
              <a:t>CryoSat</a:t>
            </a:r>
            <a:r>
              <a:rPr lang="cs-CZ" b="0" i="0" dirty="0">
                <a:solidFill>
                  <a:srgbClr val="222222"/>
                </a:solidFill>
                <a:effectLst/>
                <a:latin typeface="Roboto"/>
              </a:rPr>
              <a:t> 2</a:t>
            </a:r>
          </a:p>
          <a:p>
            <a:r>
              <a:rPr lang="cs-CZ" dirty="0">
                <a:solidFill>
                  <a:srgbClr val="222222"/>
                </a:solidFill>
                <a:latin typeface="Roboto"/>
              </a:rPr>
              <a:t>4 hlavní měřící přístroje</a:t>
            </a:r>
          </a:p>
          <a:p>
            <a:r>
              <a:rPr lang="cs-CZ" dirty="0"/>
              <a:t>Sentinel 3A byl vypuštěn na oběžnou dráhu v únoru 2016 a Sentinel 3B v květnu 2018</a:t>
            </a:r>
          </a:p>
          <a:p>
            <a:r>
              <a:rPr lang="cs-CZ" dirty="0"/>
              <a:t>Prostorové rozlišení družic dosahuje pouze 300 – 1000 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937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 zpracování – detekce požárů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C49944-47E7-4CDD-B20F-B22A90CD2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1690688"/>
            <a:ext cx="83343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32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 zpracování – detekce požárů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00622B-7D48-442A-BA10-770B9157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8" y="1545723"/>
            <a:ext cx="7991475" cy="32194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A2E82C2-D651-4F06-B1F1-BDD429FD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088" y="1412106"/>
            <a:ext cx="4186054" cy="53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4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Měřící senzory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23E5A-BE77-4078-9281-FDA57ECE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222222"/>
                </a:solidFill>
                <a:effectLst/>
                <a:latin typeface="Roboto"/>
              </a:rPr>
              <a:t>Optické: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herit"/>
              </a:rPr>
              <a:t>OLCI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 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herit"/>
              </a:rPr>
              <a:t>Ocean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 and Land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herit"/>
              </a:rPr>
              <a:t>Colour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 Instrument) 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21 spektrálních pásem, 300m rozlišení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Šířka záběru snímku 1270 km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Roboto"/>
              </a:rPr>
              <a:t>SLSTR 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Roboto"/>
              </a:rPr>
              <a:t>Sea</a:t>
            </a:r>
            <a:r>
              <a:rPr lang="cs-CZ" b="0" i="0" dirty="0">
                <a:solidFill>
                  <a:srgbClr val="222222"/>
                </a:solidFill>
                <a:effectLst/>
                <a:latin typeface="Roboto"/>
              </a:rPr>
              <a:t> and Land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Roboto"/>
              </a:rPr>
              <a:t>Surface</a:t>
            </a:r>
            <a:r>
              <a:rPr lang="cs-CZ" b="0" i="0" dirty="0">
                <a:solidFill>
                  <a:srgbClr val="222222"/>
                </a:solidFill>
                <a:effectLst/>
                <a:latin typeface="Roboto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Roboto"/>
              </a:rPr>
              <a:t>Temperature</a:t>
            </a:r>
            <a:r>
              <a:rPr lang="cs-CZ" b="0" i="0" dirty="0">
                <a:solidFill>
                  <a:srgbClr val="222222"/>
                </a:solidFill>
                <a:effectLst/>
                <a:latin typeface="Roboto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Roboto"/>
              </a:rPr>
              <a:t>Radiometer</a:t>
            </a:r>
            <a:r>
              <a:rPr lang="cs-CZ" b="0" i="0" dirty="0">
                <a:solidFill>
                  <a:srgbClr val="222222"/>
                </a:solidFill>
                <a:effectLst/>
                <a:latin typeface="Roboto"/>
              </a:rPr>
              <a:t>)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9 spektrálních pásem, rozlišení 500 m a 1 km</a:t>
            </a:r>
          </a:p>
          <a:p>
            <a:pPr lvl="1" fontAlgn="base"/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Šířka záběru snímku 1675/750 km</a:t>
            </a:r>
          </a:p>
          <a:p>
            <a:pPr lvl="1" fontAlgn="base"/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Slouží k zjišťování teploty povrchu nad pevninou a oceány</a:t>
            </a:r>
          </a:p>
          <a:p>
            <a:pPr lvl="1" fontAlgn="base"/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Dvě spektrální pásma jsou určena přímo k monitorování požárů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81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Měřící senzory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23E5A-BE77-4078-9281-FDA57ECE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222222"/>
                </a:solidFill>
                <a:effectLst/>
                <a:latin typeface="Roboto"/>
              </a:rPr>
              <a:t>Radarové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herit"/>
              </a:rPr>
              <a:t>SRAL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 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herit"/>
              </a:rPr>
              <a:t>Synthetic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herit"/>
              </a:rPr>
              <a:t>Aperture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 Radar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herit"/>
              </a:rPr>
              <a:t>Altimeter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)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Režim nízkého a vysokého rozlišení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Využívá se k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herit"/>
              </a:rPr>
              <a:t>altimetrii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 (měření výšky) –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herit"/>
              </a:rPr>
              <a:t>dloudobé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 změny výšky hladiny oceánů, monitorování proudění, přílivu a odlivu nebo mořského ledu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222222"/>
                </a:solidFill>
                <a:effectLst/>
                <a:latin typeface="Roboto"/>
              </a:rPr>
              <a:t>Mikrovlné</a:t>
            </a:r>
            <a:r>
              <a:rPr lang="cs-CZ" b="0" i="0" dirty="0">
                <a:solidFill>
                  <a:srgbClr val="222222"/>
                </a:solidFill>
                <a:effectLst/>
                <a:latin typeface="Roboto"/>
              </a:rPr>
              <a:t> 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MWR 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herit"/>
              </a:rPr>
              <a:t>Microwave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herit"/>
              </a:rPr>
              <a:t>Radiometer</a:t>
            </a: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) 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Využívá se k podpoře měření SRAL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Měří vypařování vody, obsah vodní páry v oblacích nebo tepelné záření vyzařované ze zemského povrchu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97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Úrovně zpracování produktů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23E5A-BE77-4078-9281-FDA57ECE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Level 0 – představuje surová a nezpracovaná data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Level 1 – data jednotlivých senzorů po základní atmosférické, geometrické a radiometrické korekci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Level 2 – tzv. Synergické produkty – Kombinace dat ze senzoru OLCI a SLSTR ve formě 300m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herit"/>
              </a:rPr>
              <a:t>gridu</a:t>
            </a:r>
            <a:endParaRPr lang="cs-CZ" b="0" i="0" dirty="0">
              <a:solidFill>
                <a:srgbClr val="222222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56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24462CA-7080-4102-ABD1-C5AB34F0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350" y="858644"/>
            <a:ext cx="8035351" cy="48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7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23E5A-BE77-4078-9281-FDA57ECE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Detekce aktivních požárů ze dvou družicových snímků Sentinel 3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393B22-4198-4168-99F6-68009A892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77" y="2321910"/>
            <a:ext cx="7518245" cy="43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6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 zpracování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23E5A-BE77-4078-9281-FDA57ECE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Vytvoření barevné kompozice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Převod hodnot ze záře (radiance) </a:t>
            </a:r>
          </a:p>
          <a:p>
            <a:pPr marL="0" indent="0" algn="l" fontAlgn="base">
              <a:buNone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na odrazivost (</a:t>
            </a:r>
            <a:r>
              <a:rPr lang="cs-CZ" dirty="0" err="1">
                <a:solidFill>
                  <a:srgbClr val="222222"/>
                </a:solidFill>
                <a:latin typeface="inherit"/>
              </a:rPr>
              <a:t>reflectance</a:t>
            </a:r>
            <a:r>
              <a:rPr lang="cs-CZ" dirty="0">
                <a:solidFill>
                  <a:srgbClr val="222222"/>
                </a:solidFill>
                <a:latin typeface="inherit"/>
              </a:rPr>
              <a:t>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222222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inherit"/>
              </a:rPr>
              <a:t>Zář – množství dopadajícího světla na plochu senzoru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inherit"/>
              </a:rPr>
              <a:t>Odrazivost – podíl mezi množstvím odražené elektromagnetické energie a množstvím energie dopadající na studovaný povrch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6BBB020-F261-45D1-A25C-FCAC2871D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751" y="365125"/>
            <a:ext cx="28670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83620-FA51-43F4-8A44-7DF73EB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Vztah mezi DN, zářivými a odrazivými vlastnostmi povrchů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847EEA-1F99-45E7-A493-E5CD1F91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4" y="1795927"/>
            <a:ext cx="7019925" cy="44481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6A00C4A-9DD1-4500-8B87-69533317F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511" y="2467439"/>
            <a:ext cx="48863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19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558</Words>
  <Application>Microsoft Office PowerPoint</Application>
  <PresentationFormat>Širokoúhlá obrazovka</PresentationFormat>
  <Paragraphs>72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inherit</vt:lpstr>
      <vt:lpstr>Roboto</vt:lpstr>
      <vt:lpstr>Motiv Office</vt:lpstr>
      <vt:lpstr>Sentinel 3</vt:lpstr>
      <vt:lpstr>Družice Sentinel 3</vt:lpstr>
      <vt:lpstr>Měřící senzory</vt:lpstr>
      <vt:lpstr>Měřící senzory</vt:lpstr>
      <vt:lpstr>Úrovně zpracování produktů</vt:lpstr>
      <vt:lpstr>Prezentace aplikace PowerPoint</vt:lpstr>
      <vt:lpstr>Zadání cvičení</vt:lpstr>
      <vt:lpstr>Postup zpracování</vt:lpstr>
      <vt:lpstr>Vztah mezi DN, zářivými a odrazivými vlastnostmi povrchů</vt:lpstr>
      <vt:lpstr>Radiační teplota (brightness temperature)</vt:lpstr>
      <vt:lpstr>Postup zpracování</vt:lpstr>
      <vt:lpstr>Postup zpracování</vt:lpstr>
      <vt:lpstr>Postup zpracování</vt:lpstr>
      <vt:lpstr>Postup zpracování</vt:lpstr>
      <vt:lpstr>Postup zpracování – noční snímek</vt:lpstr>
      <vt:lpstr>Postup zpracování – detekce požárů</vt:lpstr>
      <vt:lpstr>Postup zpracování – detekce požárů</vt:lpstr>
      <vt:lpstr>Postup zpracování – detekce požárů</vt:lpstr>
      <vt:lpstr>Postup zpracování – detekce požárů</vt:lpstr>
      <vt:lpstr>Postup zpracování – detekce požárů</vt:lpstr>
      <vt:lpstr>Postup zpracování – detekce požárů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Druhy rozlišení u snímacích zařízení</dc:title>
  <dc:creator>Lucie Orlíková</dc:creator>
  <cp:lastModifiedBy>Lucie Orlíková</cp:lastModifiedBy>
  <cp:revision>19</cp:revision>
  <dcterms:created xsi:type="dcterms:W3CDTF">2020-09-09T10:09:07Z</dcterms:created>
  <dcterms:modified xsi:type="dcterms:W3CDTF">2020-10-06T08:56:58Z</dcterms:modified>
</cp:coreProperties>
</file>