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9" r:id="rId3"/>
    <p:sldId id="350" r:id="rId4"/>
    <p:sldId id="383" r:id="rId5"/>
    <p:sldId id="428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9" r:id="rId16"/>
    <p:sldId id="427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5" r:id="rId30"/>
    <p:sldId id="442" r:id="rId31"/>
    <p:sldId id="443" r:id="rId32"/>
    <p:sldId id="444" r:id="rId33"/>
    <p:sldId id="446" r:id="rId34"/>
    <p:sldId id="447" r:id="rId35"/>
    <p:sldId id="448" r:id="rId36"/>
    <p:sldId id="449" r:id="rId37"/>
    <p:sldId id="450" r:id="rId38"/>
    <p:sldId id="451" r:id="rId39"/>
    <p:sldId id="452" r:id="rId40"/>
  </p:sldIdLst>
  <p:sldSz cx="9906000" cy="6858000" type="A4"/>
  <p:notesSz cx="6858000" cy="9144000"/>
  <p:defaultTextStyle>
    <a:defPPr>
      <a:defRPr lang="cs-CZ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379C21D-6C5E-4DD5-9FC2-E6A474E0D039}">
          <p14:sldIdLst>
            <p14:sldId id="257"/>
          </p14:sldIdLst>
        </p14:section>
        <p14:section name="Obory 01" id="{0FF10E93-8A40-4C26-AB4C-B8FD231548B8}">
          <p14:sldIdLst>
            <p14:sldId id="349"/>
            <p14:sldId id="350"/>
            <p14:sldId id="383"/>
            <p14:sldId id="428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9"/>
            <p14:sldId id="427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5"/>
            <p14:sldId id="442"/>
            <p14:sldId id="443"/>
            <p14:sldId id="444"/>
            <p14:sldId id="446"/>
            <p14:sldId id="447"/>
            <p14:sldId id="448"/>
            <p14:sldId id="449"/>
            <p14:sldId id="450"/>
            <p14:sldId id="451"/>
            <p14:sldId id="452"/>
          </p14:sldIdLst>
        </p14:section>
        <p14:section name="Obory 04" id="{74AA6A1B-E64B-4C6F-9A95-73F5F3B6D6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F8F"/>
    <a:srgbClr val="000012"/>
    <a:srgbClr val="43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4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E3B04-BED0-46BF-AE77-44963AFAB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9E0392-C032-467A-B80B-EF280F4E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DCEB2-A83D-4202-83AF-90D04B3F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367A90-900A-4719-B029-13BD5BAD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D6F477-5AD0-4EAE-862A-A0AFA96B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28968-4075-41AB-AFC1-AAF315FA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400878-C001-4DDB-9DF1-BF88D48AD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93A6B-B0FD-4A37-8E44-E6CB446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ABA7E2-D76B-46BA-8D9D-A002D853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C929A5-BC6F-4F10-94C7-6D0C3702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1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BC35E8-4CEE-490B-869D-B1AA670FA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789628-CF45-463F-B85B-C84BD0339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6"/>
            <a:ext cx="6284119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CF3979-5E8A-491E-8F67-B4B864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CB924-A90E-4273-95A9-2A7839E0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5823BC-BD6C-4166-B110-059310D4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7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5A18A-4A37-4521-BCC9-FDBAEC7C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11B3A-3CBB-4EC4-A76F-DC3600BA7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19E58C-CD69-429C-947A-B6D395B0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AEA171-9804-4204-A805-D43EA95F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75A48-E580-4B6D-A421-FCEAEA34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2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1160E-CB5E-4EB7-816E-84CC3C78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FC8606-ED2C-4076-A3F0-9A2B9B222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39598-FCD9-4B60-A902-07984DC0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2B82BE-2641-4424-9577-5DC79814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5B6BA-D1BA-43E8-974C-214ABD1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08F71-8AFA-4D6E-A45D-CD1D6199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7DC1C-B253-4134-9B84-C773B80D5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60E35E-8611-473F-AED5-95F0568ED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E49A7C-22BA-46E7-8DE7-D399643B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CAC297-E83B-4B9B-BDFD-3CD53E13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2868A-6C35-46D5-A98E-A753A175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84E1B-7B1C-466A-B90C-2BA9B553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2A4391-54FC-4358-BAC2-3BC23E99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88B4CD-1AEA-4D31-8F41-57C2B1E5D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2BA565F-6044-48A2-BF1F-B5081BB4F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F78DE34-F435-408B-8F96-1FADF86AC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5D6B35-B2C1-4DCE-85BC-A681CC8B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3D9C70-3AC7-4AAF-83BD-C5DE3EDC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9BACF3-1417-4805-9221-7D315AA6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46D6C-2799-4530-9A1F-9D829DC3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E19020-9554-4D0D-BA91-905989B2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6DD0CA-C71A-46A2-BD12-0351C7F8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981075-7AB0-42A6-BA1B-7983F483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1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D5C6D3-0CCA-45ED-9077-1BE1480C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6372B7-F17B-42A3-BD43-970C0DD7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9A9820-81AA-4A25-A531-3763E35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1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40973-2448-4600-9C31-1EC457B4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7446E-9ED8-4BC3-A9F1-85E30E9A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C1F1B0-772B-457C-BC9A-2BA6E36E9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1BDE04-5F2A-4655-983B-BCCAE8B9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93A940-23E8-44E3-A79A-846EC693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08ED81-F57F-44EF-A431-8F19A064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22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F1F8-8313-4F94-B977-78DB0D74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609855-CC1C-4822-834A-D375475C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EFD3E3-43C3-43CA-82A1-2A8B9E21A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DE3875-92F8-4940-8CF0-EEE21277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E69AD2-2344-4C63-B19B-629FFEBD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99E66D-1D05-4E77-91DB-C1CC6FB9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6BAAEA-29F2-400C-BEA7-10165E51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4D0A2F-3A14-44E6-B58F-F8310CD3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D55EFE-FCA9-4466-A928-0F2D882B5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5346-E93F-4F92-AB66-B96610226CF7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674796-A012-4FFA-AF51-37983E00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42E06C-3208-49B8-B743-91A49497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2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2" indent="-185732" algn="l" defTabSz="742927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195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DWxp9kJ4G8" TargetMode="Externa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s://www.youtube.com/watch?v=Br5aJa6MkB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fThEUtBePW8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0886-5159-4D96-A4C5-AEF29DC4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444036"/>
            <a:ext cx="8543925" cy="170758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12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  <a:t>HORNICKO—GEOLOGICKÁ FAKULTA</a:t>
            </a:r>
            <a:br>
              <a:rPr lang="cs-CZ" sz="11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</a:br>
            <a:br>
              <a:rPr lang="cs-CZ" sz="11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</a:br>
            <a:r>
              <a:rPr lang="cs-CZ" sz="800" kern="10000" spc="400" dirty="0">
                <a:solidFill>
                  <a:schemeClr val="bg1"/>
                </a:solidFill>
                <a:latin typeface="Play" panose="020B0000000000000000" pitchFamily="34" charset="0"/>
              </a:rPr>
              <a:t>VŠB—TECHNICKÁ UNIVERZITA OSTRAVA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77E9DA6-FB04-402F-86D6-CE4E7C15DCDF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BEB472-A00B-4C87-A2BE-2C19CDE96362}"/>
              </a:ext>
            </a:extLst>
          </p:cNvPr>
          <p:cNvSpPr/>
          <p:nvPr/>
        </p:nvSpPr>
        <p:spPr>
          <a:xfrm>
            <a:off x="4231912" y="0"/>
            <a:ext cx="1442175" cy="90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BE3CA9-FF6A-48D0-921C-CF9CE800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2" y="2290204"/>
            <a:ext cx="6372000" cy="97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3522BCB-4B4F-4464-9498-7AC3E65A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2" y="4268059"/>
            <a:ext cx="6372000" cy="977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4541E44-9B31-4657-A53B-30F7BFA04A66}"/>
              </a:ext>
            </a:extLst>
          </p:cNvPr>
          <p:cNvSpPr/>
          <p:nvPr/>
        </p:nvSpPr>
        <p:spPr>
          <a:xfrm>
            <a:off x="2780021" y="6322167"/>
            <a:ext cx="4375619" cy="53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9F2A815-B977-40D2-8538-C28A6F5BE760}"/>
              </a:ext>
            </a:extLst>
          </p:cNvPr>
          <p:cNvSpPr txBox="1"/>
          <p:nvPr/>
        </p:nvSpPr>
        <p:spPr>
          <a:xfrm>
            <a:off x="3154373" y="6449894"/>
            <a:ext cx="360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pc="400" dirty="0">
                <a:latin typeface="Play" panose="020B0000000000000000" pitchFamily="34" charset="0"/>
              </a:rPr>
              <a:t>BUDOUCNOSTMAHLOUBKU.CZ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E8E625-EE74-4932-90E3-94DA7AA49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42" y="-98767"/>
            <a:ext cx="1442175" cy="10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6E3235-B586-4471-AD92-39EFD2FF2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" y="1237825"/>
            <a:ext cx="4785695" cy="53174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D45994-9E43-4A5A-BB12-6FE17556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55" y="1994263"/>
            <a:ext cx="4684135" cy="3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Lanthanoidy: málo známé, ale strategicky důležité = vzácné zeminy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Jejich významnými zdroji jsou „monazitové písky“ (</a:t>
            </a:r>
            <a:r>
              <a:rPr lang="cs-CZ" sz="2800" spc="300" dirty="0" err="1">
                <a:latin typeface="Oswald Regular" panose="02000503000000000000" pitchFamily="2" charset="-18"/>
              </a:rPr>
              <a:t>fosforečnanové</a:t>
            </a:r>
            <a:r>
              <a:rPr lang="cs-CZ" sz="2800" spc="300" dirty="0">
                <a:latin typeface="Oswald Regular" panose="02000503000000000000" pitchFamily="2" charset="-18"/>
              </a:rPr>
              <a:t> minerály proměnlivého složení s různým obsahem jednotlivých lanthanoidů) a nerozpustné směsné uhličitany a fluoridy.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Hlavním producentem lanthanoidů je dnes Čína, přesněji čínský důlní komplex </a:t>
            </a:r>
            <a:r>
              <a:rPr lang="cs-CZ" sz="2800" spc="300" dirty="0" err="1">
                <a:latin typeface="Oswald Regular" panose="02000503000000000000" pitchFamily="2" charset="-18"/>
              </a:rPr>
              <a:t>Bayan</a:t>
            </a:r>
            <a:r>
              <a:rPr lang="cs-CZ" sz="2800" spc="300" dirty="0">
                <a:latin typeface="Oswald Regular" panose="02000503000000000000" pitchFamily="2" charset="-18"/>
              </a:rPr>
              <a:t> </a:t>
            </a:r>
            <a:r>
              <a:rPr lang="cs-CZ" sz="2800" spc="300" dirty="0" err="1">
                <a:latin typeface="Oswald Regular" panose="02000503000000000000" pitchFamily="2" charset="-18"/>
              </a:rPr>
              <a:t>Obo</a:t>
            </a:r>
            <a:r>
              <a:rPr lang="cs-CZ" sz="2800" spc="300" dirty="0">
                <a:latin typeface="Oswald Regular" panose="02000503000000000000" pitchFamily="2" charset="-18"/>
              </a:rPr>
              <a:t>. Všechny lanthanoidy mají velmi podobné chemické vlastnosti, což ztěžuje jejich separaci, tedy oddělení jednotlivých prvků.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V </a:t>
            </a:r>
            <a:r>
              <a:rPr lang="cs-CZ" sz="2800" spc="300" dirty="0" err="1">
                <a:latin typeface="Oswald Regular" panose="02000503000000000000" pitchFamily="2" charset="-18"/>
              </a:rPr>
              <a:t>Bayan</a:t>
            </a:r>
            <a:r>
              <a:rPr lang="cs-CZ" sz="2800" spc="300" dirty="0">
                <a:latin typeface="Oswald Regular" panose="02000503000000000000" pitchFamily="2" charset="-18"/>
              </a:rPr>
              <a:t> </a:t>
            </a:r>
            <a:r>
              <a:rPr lang="cs-CZ" sz="2800" spc="300" dirty="0" err="1">
                <a:latin typeface="Oswald Regular" panose="02000503000000000000" pitchFamily="2" charset="-18"/>
              </a:rPr>
              <a:t>Obo</a:t>
            </a:r>
            <a:r>
              <a:rPr lang="cs-CZ" sz="2800" spc="300" dirty="0">
                <a:latin typeface="Oswald Regular" panose="02000503000000000000" pitchFamily="2" charset="-18"/>
              </a:rPr>
              <a:t> se používají levné technologie dobývání a separace, které značně škodí životnímu prostředí.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5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3979ECB-224A-4473-8590-797DC2B0E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1041510"/>
            <a:ext cx="8270628" cy="55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1D9F0E-4FFE-4659-88D7-F77F7A3F3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49" y="3714871"/>
            <a:ext cx="2391109" cy="8764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DE7818-E76D-4403-B17A-1C8FCABDB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96" y="1666549"/>
            <a:ext cx="2381582" cy="10383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17C23EE-144E-42E6-B1AB-3EDA15025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01" y="3643422"/>
            <a:ext cx="2391109" cy="171473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7CA208-CA7F-415E-92BC-216E21D68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4" y="1756941"/>
            <a:ext cx="2381582" cy="13717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B92014-03B6-4154-B5F8-D17F42D3F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97" y="2185734"/>
            <a:ext cx="2353003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2F50BF-B85F-4078-B9CC-616E0825D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99" y="1050451"/>
            <a:ext cx="6468601" cy="53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6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449446" y="1711734"/>
            <a:ext cx="7172231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400" b="1" spc="300" dirty="0">
                <a:latin typeface="Oswald Regular" panose="02000503000000000000" pitchFamily="2" charset="-18"/>
              </a:rPr>
              <a:t>BUDOUCNOST INTERNETU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CO JE TO INTERNET?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6478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Internet je celosvětová síť počítačů, na kterých jsou uloženy informace v elektronické formě, přístupné ostatním počítačům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Internet se může definovat jako souhrn informací s multimediálními prvky, které jsou zobrazovány prostřednictvím elektronických zařízení s tematickým rozdělením (soukromá, komerční, legislativní a kreativní oblast).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BUDOUCNOST INTERNETU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Před 50.léty v Kalifornii v rámci vojenských výzkumných experimentů se objevily zárodky dnešního internetu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V půlce března tohoto roku 2019 tomu bylo již 30 let od prvního internetového připojení, a tedy od vzniku internetu v takové podobě, kterou známe dnes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BUDOUCNOST INTERNETU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6154514-46B7-4710-8012-89617E11A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74" y="1351638"/>
            <a:ext cx="6360251" cy="339213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ACCE868-7946-46F5-B521-E6383717F584}"/>
              </a:ext>
            </a:extLst>
          </p:cNvPr>
          <p:cNvSpPr/>
          <p:nvPr/>
        </p:nvSpPr>
        <p:spPr>
          <a:xfrm>
            <a:off x="2812068" y="5371820"/>
            <a:ext cx="4446987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https://www.youtube.com/watch?v=dDWxp9kJ4G8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40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6" y="43584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2041438" y="2238682"/>
            <a:ext cx="3253433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RECYKLACE MOBILNÍCH TELEFONŮ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949012-B2CB-48CD-A999-D35CA2713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2358764"/>
            <a:ext cx="155673" cy="1559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FE047E-8C98-4504-801F-182F74F6B514}"/>
              </a:ext>
            </a:extLst>
          </p:cNvPr>
          <p:cNvSpPr txBox="1"/>
          <p:nvPr/>
        </p:nvSpPr>
        <p:spPr>
          <a:xfrm>
            <a:off x="2041438" y="3175920"/>
            <a:ext cx="3253433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BUDOUCNOST INTERNETU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F925264-6536-460B-AD6E-01E48222C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3283302"/>
            <a:ext cx="155673" cy="15593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894880A-8705-4C0A-B5AD-FDB8893A0537}"/>
              </a:ext>
            </a:extLst>
          </p:cNvPr>
          <p:cNvSpPr txBox="1"/>
          <p:nvPr/>
        </p:nvSpPr>
        <p:spPr>
          <a:xfrm>
            <a:off x="2041438" y="4059871"/>
            <a:ext cx="3546562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BUDOUCNOST MOBILNÍ KOMUNIKACE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73C973-A964-40B1-B3ED-03C677823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4167253"/>
            <a:ext cx="155673" cy="15593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F43F812-2722-4A2C-836B-ED307AC63F93}"/>
              </a:ext>
            </a:extLst>
          </p:cNvPr>
          <p:cNvSpPr/>
          <p:nvPr/>
        </p:nvSpPr>
        <p:spPr>
          <a:xfrm>
            <a:off x="5939246" y="697101"/>
            <a:ext cx="5859053" cy="544232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Internet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Zkratka </a:t>
            </a:r>
            <a:r>
              <a:rPr lang="cs-CZ" sz="2800" spc="300" dirty="0" err="1">
                <a:latin typeface="Oswald Regular" panose="02000503000000000000" pitchFamily="2" charset="-18"/>
              </a:rPr>
              <a:t>IoT</a:t>
            </a:r>
            <a:r>
              <a:rPr lang="cs-CZ" sz="2800" spc="300" dirty="0">
                <a:latin typeface="Oswald Regular" panose="02000503000000000000" pitchFamily="2" charset="-18"/>
              </a:rPr>
              <a:t> se již téměř objevuje ve všech časopisech a médiích, hlavně ve spojení s tzv. inteligentní domácností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Od této platformy si slibujeme zásah v podstatě do všech odvětví včetně průmyslu, zdravotnictví, energetiky, dopravy, zemědělství a v neposlední řadě do fungování měst jako takových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Internet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28947B7-1046-4127-92E4-19986B493A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5"/>
          <a:stretch/>
        </p:blipFill>
        <p:spPr>
          <a:xfrm>
            <a:off x="1381670" y="1244748"/>
            <a:ext cx="7476336" cy="51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Internet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38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Internet věcí by měl propojit postupně téměř všechna elektronická zařízení, která mezi sebou budou moci následně komunikovat</a:t>
            </a: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Ne nadarmo se dění nejen okolo internetu věcí označuje jako čtvrtá průmyslová revoluce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Internet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2" y="1250081"/>
            <a:ext cx="9309824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>
                <a:latin typeface="Oswald Regular" panose="02000503000000000000" pitchFamily="2" charset="-18"/>
              </a:rPr>
              <a:t>Ve městech bude možné dálkově a automaticky řídit a budou spolu navzájem komunikovat například systémy veřejného světlení, semafory a další prvky řízení dopravy, organizace parkování, sdílení a regulace veřejné dopravy nebo energetické systémy s cílem zefektivnění distribuce energií. V praxi bude každý elektronický prvek připojen na síť, která bude automaticky řízena neuronovou sítí. </a:t>
            </a: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6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Internet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5A19C43-3B7A-44C0-9874-3E99BD99526D}"/>
              </a:ext>
            </a:extLst>
          </p:cNvPr>
          <p:cNvSpPr/>
          <p:nvPr/>
        </p:nvSpPr>
        <p:spPr>
          <a:xfrm>
            <a:off x="1715752" y="1468481"/>
            <a:ext cx="6029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hlinkClick r:id="rId4"/>
              </a:rPr>
              <a:t>https://www.youtube.com/watch?v=Br5aJa6MkBc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ECCAB1-578B-4D8E-8E1D-E60CAFD24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9" y="2052317"/>
            <a:ext cx="7371806" cy="4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 err="1">
                <a:latin typeface="Oswald" panose="02000303000000000000" pitchFamily="2" charset="-18"/>
              </a:rPr>
              <a:t>Architerktura</a:t>
            </a:r>
            <a:r>
              <a:rPr lang="cs-CZ" sz="2400" b="1" spc="300" dirty="0">
                <a:latin typeface="Oswald" panose="02000303000000000000" pitchFamily="2" charset="-18"/>
              </a:rPr>
              <a:t> Internetu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583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Věci = zařízení pro kabelové nebo bezdrátové připojení do širší sítě.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Síť =  komunikační prostředek v podobě komunikační sítě nebo brány spojující několik věcí do cloudu.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Cloud = vzdálené servery v datových centrech bezpečně konsolidující a ukládající získaná / přenesená data.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Architektura Internetu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Věci generují data - malé množství bajtů jednoduchých dat reprezentujících snímané informace, jako je teplota, vlhkost nebo poloha = </a:t>
            </a:r>
            <a:r>
              <a:rPr lang="cs-CZ" sz="2800" b="1" spc="300" dirty="0">
                <a:latin typeface="Oswald Regular" panose="02000503000000000000" pitchFamily="2" charset="-18"/>
              </a:rPr>
              <a:t>malá data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Často pak v průběhu času narostou. Posléze jsou často popisována jako "</a:t>
            </a:r>
            <a:r>
              <a:rPr lang="cs-CZ" sz="2800" b="1" spc="300" dirty="0">
                <a:latin typeface="Oswald Regular" panose="02000503000000000000" pitchFamily="2" charset="-18"/>
              </a:rPr>
              <a:t>velká data</a:t>
            </a:r>
            <a:r>
              <a:rPr lang="cs-CZ" sz="2800" spc="300" dirty="0">
                <a:latin typeface="Oswald Regular" panose="02000503000000000000" pitchFamily="2" charset="-18"/>
              </a:rPr>
              <a:t>" - toto je místo, kde se internet věcí opravdu stane chytrým.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4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Architektura Internetu věcí (</a:t>
            </a:r>
            <a:r>
              <a:rPr lang="cs-CZ" sz="2400" b="1" spc="300" dirty="0" err="1">
                <a:latin typeface="Oswald" panose="02000303000000000000" pitchFamily="2" charset="-18"/>
              </a:rPr>
              <a:t>IoT</a:t>
            </a:r>
            <a:r>
              <a:rPr lang="cs-CZ" sz="2400" b="1" spc="300" dirty="0">
                <a:latin typeface="Oswald" panose="02000303000000000000" pitchFamily="2" charset="-18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324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V současné době je v České republice internet věcí postaven na NB-</a:t>
            </a:r>
            <a:r>
              <a:rPr lang="cs-CZ" sz="2800" spc="300" dirty="0" err="1">
                <a:latin typeface="Oswald Regular" panose="02000503000000000000" pitchFamily="2" charset="-18"/>
              </a:rPr>
              <a:t>IoT</a:t>
            </a:r>
            <a:r>
              <a:rPr lang="cs-CZ" sz="2800" spc="300" dirty="0">
                <a:latin typeface="Oswald Regular" panose="02000503000000000000" pitchFamily="2" charset="-18"/>
              </a:rPr>
              <a:t>, což je bezdrátová úzkopásmová LPWA technologie pracující na frekvenci 868 MHz. Její nespornou výhodou je možnost běhu ve 3G a dokonce i ve 2G GSM sítích.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6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Monitorování osob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Technologie pro monitorování lidí zvyšuje jejich bezpečnost a detekuje stavy tísně. V případě ohrožení života nebo jiné omezující situace může sledovaná osoba kontaktovat dispečink a přivolá si pomoc.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491A4E-DE89-478F-9255-F7472FEAD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4091940"/>
            <a:ext cx="553212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 err="1">
                <a:latin typeface="Oswald" panose="02000303000000000000" pitchFamily="2" charset="-18"/>
              </a:rPr>
              <a:t>Starlink</a:t>
            </a:r>
            <a:endParaRPr lang="cs-CZ" sz="2400" b="1" spc="300" dirty="0">
              <a:latin typeface="Oswald" panose="02000303000000000000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15123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Jedním z mnoha grandiózních plánů </a:t>
            </a:r>
            <a:r>
              <a:rPr lang="cs-CZ" sz="2800" spc="300" dirty="0" err="1">
                <a:latin typeface="Oswald Regular" panose="02000503000000000000" pitchFamily="2" charset="-18"/>
              </a:rPr>
              <a:t>SpaceX</a:t>
            </a:r>
            <a:r>
              <a:rPr lang="cs-CZ" sz="2800" spc="300" dirty="0">
                <a:latin typeface="Oswald Regular" panose="02000503000000000000" pitchFamily="2" charset="-18"/>
              </a:rPr>
              <a:t> je kromě kolonizace Marsu a rapidní </a:t>
            </a:r>
            <a:r>
              <a:rPr lang="cs-CZ" sz="2800" spc="300" dirty="0" err="1">
                <a:latin typeface="Oswald Regular" panose="02000503000000000000" pitchFamily="2" charset="-18"/>
              </a:rPr>
              <a:t>znovupoužitelnosti</a:t>
            </a:r>
            <a:r>
              <a:rPr lang="cs-CZ" sz="2800" spc="300" dirty="0">
                <a:latin typeface="Oswald Regular" panose="02000503000000000000" pitchFamily="2" charset="-18"/>
              </a:rPr>
              <a:t> raket také vybudování obří satelitní konstelace na nízké oběžné dráze, jejímž prostřednictvím by společnost chtěla zajišťovat levný a rychlý internet doslova po celém světě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493DB5-DDA0-408E-8335-208764F3D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98" y="4394818"/>
            <a:ext cx="4359002" cy="24631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12A45A6-C980-4043-BD39-9B291DB73F34}"/>
              </a:ext>
            </a:extLst>
          </p:cNvPr>
          <p:cNvSpPr/>
          <p:nvPr/>
        </p:nvSpPr>
        <p:spPr>
          <a:xfrm>
            <a:off x="304801" y="5538710"/>
            <a:ext cx="5025164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https://www.youtube.com/watch?v=fThEUtBePW8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16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449446" y="1711734"/>
            <a:ext cx="7172231" cy="368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400" b="1" spc="300" dirty="0">
                <a:latin typeface="Oswald Regular" panose="02000503000000000000" pitchFamily="2" charset="-18"/>
              </a:rPr>
              <a:t>CO VŠECHNO MŮŽEME NAJÍT UVNITŘ MOBILNÍHO TELEFONU?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58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303000000000000" pitchFamily="2" charset="-18"/>
                <a:ea typeface="+mn-ea"/>
                <a:cs typeface="+mn-cs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449446" y="1920739"/>
            <a:ext cx="7172231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046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Regular" panose="02000503000000000000" pitchFamily="2" charset="-18"/>
                <a:ea typeface="+mn-ea"/>
                <a:cs typeface="+mn-cs"/>
              </a:rPr>
              <a:t>BUDOUCNOST MOBILNÍCH TELEFONŮ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5G sítě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Jejich příchod ani zdaleka nepřinese výhody pouze pro uživatele mobilního internetu v podobě zvýšení rychlosti a dostupnosti mobilního internetu</a:t>
            </a: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Především pomůžou dosahovat téměř okamžité odezvy, budou operovat v širokém pásmu a dovolí masivní nárůst datového provozu.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0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5G sítě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675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spc="300" dirty="0">
                <a:latin typeface="Oswald Regular" panose="02000503000000000000" pitchFamily="2" charset="-18"/>
              </a:rPr>
              <a:t>Otázka reálné dostupnosti je trochu složitá. 5G se již v ostrém provozu testuje, má to však několik háčků. Prvním z nich je, že ještě donedávna neexistoval pevně daný standard, různí operátoři tedy své testy prováděli za různých podmínek a přizpůsobení se standardu je teprve čeká. Finální detaily specifikace navíc budou doladěny až v roce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5G sítě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703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spc="300" dirty="0">
                <a:latin typeface="Oswald Regular" panose="02000503000000000000" pitchFamily="2" charset="-18"/>
              </a:rPr>
              <a:t>Jako tradičně má nejblíže pokrytí skutečným 5G Jižní Korea a Japonsko. Ve velkých městech USA se už také připravuje 5G infrastruktura. Nezaostává ani Evropa, zde jsou asi nejdále pobaltské státy a Finsko, kde již v některých místech 5G sítě fungují.</a:t>
            </a:r>
          </a:p>
          <a:p>
            <a:pPr>
              <a:lnSpc>
                <a:spcPct val="150000"/>
              </a:lnSpc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spc="300" dirty="0">
                <a:latin typeface="Oswald Regular" panose="02000503000000000000" pitchFamily="2" charset="-18"/>
              </a:rPr>
              <a:t>V ČR již různé testování probíhá, oznámena byla také spolupráce s Nokií. Kdy se 5G dočkáme doopravdy je však poněkud nejisté.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19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budoucnost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749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spc="300" dirty="0">
                <a:latin typeface="Oswald Regular" panose="02000503000000000000" pitchFamily="2" charset="-18"/>
              </a:rPr>
              <a:t>Podle odhadů studie Cisco bude mobil v roce 2020 vlastnit 5,5 miliardy lidí. Jedná se o téměř tři čtvrtiny očekávané světové populace, což rozhodně není málo. Telefon bude dostupnější než elektřina nebo tekoucí voda</a:t>
            </a:r>
          </a:p>
          <a:p>
            <a:pPr>
              <a:lnSpc>
                <a:spcPct val="150000"/>
              </a:lnSpc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spc="300" dirty="0">
                <a:latin typeface="Oswald Regular" panose="02000503000000000000" pitchFamily="2" charset="-18"/>
              </a:rPr>
              <a:t>Když si dnes koupíte nový telefon, ihned po zapnutí se vás zeptá na přihlašovací údaje k Wi-Fi. Důvod je prostý. Chytré mobily jsou bez přístupu k internetu v úzkých. Aktualizace, hry, komunikační programy, sociální sítě, zálohování… všechny tyto aktivity vyžadují data a vyžadují jich čím dál tím více</a:t>
            </a:r>
          </a:p>
          <a:p>
            <a:pPr>
              <a:lnSpc>
                <a:spcPct val="150000"/>
              </a:lnSpc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>
              <a:lnSpc>
                <a:spcPct val="150000"/>
              </a:lnSpc>
            </a:pPr>
            <a:endParaRPr lang="cs-CZ" sz="2800" spc="300" dirty="0">
              <a:latin typeface="Oswald Regular" panose="02000503000000000000" pitchFamily="2" charset="-1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budoucnost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38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Tři čtvrtiny světové populace budou stále online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Jaké tedy bude mobilní budoucnost? Hlavní roli v ní budou hrát obří objemy přenášených dat. Pod ty se ve velké míře podepíše především sledování videa. Mobil už dávno není jen komunikačním prostředkem, ale představuje zdroj zábavy.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spc="300" dirty="0">
                <a:latin typeface="Oswald" panose="02000303000000000000" pitchFamily="2" charset="-18"/>
              </a:rPr>
              <a:t>Chatboti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335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spc="300" dirty="0">
                <a:latin typeface="Oswald Regular" panose="02000503000000000000" pitchFamily="2" charset="-18"/>
              </a:rPr>
              <a:t>v poměrně blízké budoucnosti stoupne důležitost tzv. chatbotů, tedy chatovacích robotů, schopných „rozmlouvat“ v aplikacích se zákazníky, aniž by poznali, že se baví s robotem. Právě chatboti nahradí webové stránky a mobilní aplikace</a:t>
            </a:r>
          </a:p>
          <a:p>
            <a:pPr>
              <a:lnSpc>
                <a:spcPct val="150000"/>
              </a:lnSpc>
            </a:pPr>
            <a:endParaRPr lang="cs-CZ" sz="24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0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spc="300" dirty="0">
                <a:latin typeface="Oswald" panose="02000303000000000000" pitchFamily="2" charset="-18"/>
              </a:rPr>
              <a:t>Chatboti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27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spc="300" dirty="0">
                <a:latin typeface="Oswald Regular" panose="02000503000000000000" pitchFamily="2" charset="-18"/>
              </a:rPr>
              <a:t>Chatbot simuluje lidskou konverzaci – může s vámi komunikovat jen tak pro zábavu, ale může vám také pomoci vyřídit to, co potřebujete. Na rozdíl od aplikací nemusíte chatboty stahovat, „žijí“ na serverech, ne v koncových zařízeních zákazníků.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5A4839-7DBE-4F7D-8473-BF98582A3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47670"/>
            <a:ext cx="4635219" cy="26011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B64005-6569-4FFB-ADB9-2E4A97A71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4366534"/>
            <a:ext cx="3176972" cy="20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3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spc="300" dirty="0">
                <a:latin typeface="Oswald" panose="02000303000000000000" pitchFamily="2" charset="-18"/>
              </a:rPr>
              <a:t>Chatboti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501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spc="300" dirty="0">
                <a:latin typeface="Oswald Regular" panose="02000503000000000000" pitchFamily="2" charset="-18"/>
              </a:rPr>
              <a:t>V Číně více než 600 milionů jejích uživatelů denně chatboty využívá. Každý den si lidé rezervují taxíky, kupují letenky nebo lístky do kina, řeší přes ně bankovnictví, objednávají se k lékaři apod., aniž by opouštěli aplikaci </a:t>
            </a:r>
            <a:r>
              <a:rPr lang="cs-CZ" sz="2400" spc="300" dirty="0" err="1">
                <a:latin typeface="Oswald Regular" panose="02000503000000000000" pitchFamily="2" charset="-18"/>
              </a:rPr>
              <a:t>Weixin</a:t>
            </a:r>
            <a:r>
              <a:rPr lang="cs-CZ" sz="2400" spc="300" dirty="0">
                <a:latin typeface="Oswald Regular" panose="02000503000000000000" pitchFamily="2" charset="-18"/>
              </a:rPr>
              <a:t> (</a:t>
            </a:r>
            <a:r>
              <a:rPr lang="cs-CZ" sz="2400" spc="300" dirty="0" err="1">
                <a:latin typeface="Oswald Regular" panose="02000503000000000000" pitchFamily="2" charset="-18"/>
              </a:rPr>
              <a:t>WeChat</a:t>
            </a:r>
            <a:r>
              <a:rPr lang="cs-CZ" sz="2400" spc="300" dirty="0">
                <a:latin typeface="Oswald Regular" panose="02000503000000000000" pitchFamily="2" charset="-1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spc="300" dirty="0">
                <a:latin typeface="Oswald Regular" panose="02000503000000000000" pitchFamily="2" charset="-18"/>
              </a:rPr>
              <a:t>A Čína není jediná – ve Spojených státech používá chatboty více než polovina uživatelů. Z nejrůznějších statistik navíc vyplývá, že až 46 % lidí preferuje při kontaktování firmy chatování před e-mailem.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6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68841" y="454131"/>
            <a:ext cx="585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spc="300" dirty="0">
                <a:latin typeface="Oswald" panose="02000303000000000000" pitchFamily="2" charset="-18"/>
              </a:rPr>
              <a:t>Mobilní telefony budoucnosti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EE08C0E-9335-4202-8219-1F57A6845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" y="1237706"/>
            <a:ext cx="5326266" cy="26376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97D113-71A2-45B0-8F67-ED69BF113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52" y="2217201"/>
            <a:ext cx="3090826" cy="21893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6DFEC30-B8BA-4C3B-8FC4-372936C5D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" y="4098669"/>
            <a:ext cx="4797306" cy="23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478610" y="1351638"/>
            <a:ext cx="9309824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Mobilní telefon je nejcennějším druhem elektroodpadu a jedním z nejvýnosnějších zdrojů drahých kovů.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>
                <a:latin typeface="Oswald Regular" panose="02000503000000000000" pitchFamily="2" charset="-18"/>
              </a:rPr>
              <a:t>Podle odhadů nyní lidem doma zůstává přibližně 1,6 miliardy nepoužívaných zařízení, což je opravdu ohromné množství. Navíc lidé se zařízení často zbavují dříve, než vyprší jejich životnost, z důvodu koupě modernějšího modelu.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8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PVC</a:t>
            </a:r>
            <a:r>
              <a:rPr lang="cs-CZ" sz="2800" spc="300" dirty="0">
                <a:latin typeface="Oswald Regular" panose="02000503000000000000" pitchFamily="2" charset="-18"/>
              </a:rPr>
              <a:t> - Nebezpečný prevít, který tvoří těla některých mobilů, při jehož hoření vznikají  škodlivé karcinogenní látky na bázi oblíbeného chloru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NIKL - </a:t>
            </a:r>
            <a:r>
              <a:rPr lang="cs-CZ" sz="2800" spc="300" dirty="0">
                <a:latin typeface="Oswald Regular" panose="02000503000000000000" pitchFamily="2" charset="-18"/>
              </a:rPr>
              <a:t>Ten se nachází v kovových konstrukcích mobilů a v bateriích. Ve větším množství je tato látka karcinogenní.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 err="1">
                <a:latin typeface="Oswald Regular" panose="02000503000000000000" pitchFamily="2" charset="-18"/>
              </a:rPr>
              <a:t>Beryllyum</a:t>
            </a:r>
            <a:r>
              <a:rPr lang="cs-CZ" sz="2800" b="1" spc="300" dirty="0">
                <a:latin typeface="Oswald Regular" panose="02000503000000000000" pitchFamily="2" charset="-18"/>
              </a:rPr>
              <a:t> </a:t>
            </a:r>
            <a:r>
              <a:rPr lang="cs-CZ" sz="2800" spc="300" dirty="0">
                <a:latin typeface="Oswald Regular" panose="02000503000000000000" pitchFamily="2" charset="-18"/>
              </a:rPr>
              <a:t>–Jeho soli jsou karcinogenní. Při dlouhodobém vdechování způsobuje plicní onemocnění. Získává se dost drastickým způsobem za vysokých teplot.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Měď</a:t>
            </a:r>
            <a:r>
              <a:rPr lang="cs-CZ" sz="2800" spc="300" dirty="0">
                <a:latin typeface="Oswald Regular" panose="02000503000000000000" pitchFamily="2" charset="-18"/>
              </a:rPr>
              <a:t> - V koncentracích od 0,25 g se stává nebezpečnou. Vyšší množství může být smrtelné. V mobilech je měď zastoupena v kabelech a drátcích.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Stříbro </a:t>
            </a:r>
            <a:r>
              <a:rPr lang="cs-CZ" sz="2800" spc="300" dirty="0">
                <a:latin typeface="Oswald Regular" panose="02000503000000000000" pitchFamily="2" charset="-18"/>
              </a:rPr>
              <a:t>– Každý mobil, a nemusí být nezbytně chytrý nebo drahý, v sobě může obsahovat kolem 250 mg tohoto vzácného kovu.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Kobalt</a:t>
            </a:r>
            <a:r>
              <a:rPr lang="cs-CZ" sz="2800" spc="300" dirty="0">
                <a:latin typeface="Oswald Regular" panose="02000503000000000000" pitchFamily="2" charset="-18"/>
              </a:rPr>
              <a:t> -Naše mobily jsou zdrojem kobaltu, jehož spotřeba celosvětově stoupá. Polovina zdrojů kobaltu jsou v Africe a zpracovává se v Číně — jedná se o naprosto neekologický způsob zpracování.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5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453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Rtuť </a:t>
            </a:r>
            <a:r>
              <a:rPr lang="cs-CZ" sz="2800" spc="300" dirty="0">
                <a:latin typeface="Oswald Regular" panose="02000503000000000000" pitchFamily="2" charset="-18"/>
              </a:rPr>
              <a:t>–Je to kumulativní jed, který se v těle shromažďuje. Ukládá se v ledvinách. Vyšší koncentrace rtuti v lidském organismu mohou vést k chudokrevnosti, zažívacím potížím.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Zlato</a:t>
            </a:r>
            <a:r>
              <a:rPr lang="cs-CZ" sz="2800" spc="300" dirty="0">
                <a:latin typeface="Oswald Regular" panose="02000503000000000000" pitchFamily="2" charset="-18"/>
              </a:rPr>
              <a:t> - Mobilní zařízení v sobě může skrývat až 2o—40 mg zlata.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13444" y="1468481"/>
            <a:ext cx="9309824" cy="324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Tekuté krystaly </a:t>
            </a:r>
            <a:r>
              <a:rPr lang="cs-CZ" sz="2800" spc="300" dirty="0">
                <a:latin typeface="Oswald Regular" panose="02000503000000000000" pitchFamily="2" charset="-18"/>
              </a:rPr>
              <a:t>– Ty jsou obsaženy v LCD displejích. Při jejich spalování se uvolňují toxické polycyklické aromatické uhlovodíky, halogeny, furany a dioxiny.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spc="300" dirty="0">
                <a:latin typeface="Oswald Regular" panose="02000503000000000000" pitchFamily="2" charset="-18"/>
              </a:rPr>
              <a:t>Arsen</a:t>
            </a:r>
            <a:r>
              <a:rPr lang="cs-CZ" sz="2800" spc="300" dirty="0">
                <a:latin typeface="Oswald Regular" panose="02000503000000000000" pitchFamily="2" charset="-18"/>
              </a:rPr>
              <a:t> - Můžeme ho najít v polovodičových součástkách.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7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F prezentace_šablona.potx" id="{AD620970-599D-4F29-9F2A-D8180AF56A3D}" vid="{342D770B-1E90-413E-9368-F8954BACEF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1452</Words>
  <Application>Microsoft Office PowerPoint</Application>
  <PresentationFormat>A4 (210 × 297 mm)</PresentationFormat>
  <Paragraphs>109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Oswald</vt:lpstr>
      <vt:lpstr>Oswald Regular</vt:lpstr>
      <vt:lpstr>Play</vt:lpstr>
      <vt:lpstr>Motiv Office</vt:lpstr>
      <vt:lpstr>HORNICKO—GEOLOGICKÁ FAKULTA  VŠB—TECHNICKÁ UNIVERZITA OSTRAVA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Troják</dc:creator>
  <cp:lastModifiedBy>Lucie Orlíková</cp:lastModifiedBy>
  <cp:revision>211</cp:revision>
  <dcterms:created xsi:type="dcterms:W3CDTF">2018-11-15T11:17:53Z</dcterms:created>
  <dcterms:modified xsi:type="dcterms:W3CDTF">2019-04-23T08:55:02Z</dcterms:modified>
</cp:coreProperties>
</file>