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49" r:id="rId3"/>
    <p:sldId id="350" r:id="rId4"/>
    <p:sldId id="383" r:id="rId5"/>
    <p:sldId id="382" r:id="rId6"/>
    <p:sldId id="384" r:id="rId7"/>
    <p:sldId id="385" r:id="rId8"/>
    <p:sldId id="386" r:id="rId9"/>
    <p:sldId id="387" r:id="rId10"/>
    <p:sldId id="388" r:id="rId11"/>
    <p:sldId id="389" r:id="rId12"/>
    <p:sldId id="390" r:id="rId13"/>
    <p:sldId id="391" r:id="rId14"/>
    <p:sldId id="392" r:id="rId15"/>
    <p:sldId id="393" r:id="rId16"/>
    <p:sldId id="394" r:id="rId17"/>
    <p:sldId id="395" r:id="rId18"/>
    <p:sldId id="399" r:id="rId19"/>
    <p:sldId id="397" r:id="rId20"/>
    <p:sldId id="402" r:id="rId21"/>
    <p:sldId id="400" r:id="rId22"/>
    <p:sldId id="401" r:id="rId23"/>
    <p:sldId id="403" r:id="rId24"/>
    <p:sldId id="405" r:id="rId25"/>
    <p:sldId id="406" r:id="rId26"/>
    <p:sldId id="407" r:id="rId27"/>
    <p:sldId id="404" r:id="rId28"/>
    <p:sldId id="396" r:id="rId29"/>
    <p:sldId id="408" r:id="rId30"/>
    <p:sldId id="409" r:id="rId31"/>
    <p:sldId id="410" r:id="rId32"/>
    <p:sldId id="411" r:id="rId33"/>
    <p:sldId id="412" r:id="rId34"/>
    <p:sldId id="413" r:id="rId35"/>
    <p:sldId id="414" r:id="rId36"/>
    <p:sldId id="415" r:id="rId37"/>
    <p:sldId id="416" r:id="rId38"/>
    <p:sldId id="417" r:id="rId39"/>
  </p:sldIdLst>
  <p:sldSz cx="9906000" cy="6858000" type="A4"/>
  <p:notesSz cx="6858000" cy="9144000"/>
  <p:defaultTextStyle>
    <a:defPPr>
      <a:defRPr lang="cs-CZ"/>
    </a:defPPr>
    <a:lvl1pPr marL="0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1pPr>
    <a:lvl2pPr marL="402325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2pPr>
    <a:lvl3pPr marL="804649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3pPr>
    <a:lvl4pPr marL="1206974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4pPr>
    <a:lvl5pPr marL="1609298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5pPr>
    <a:lvl6pPr marL="2011623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6pPr>
    <a:lvl7pPr marL="2413947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7pPr>
    <a:lvl8pPr marL="2816272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8pPr>
    <a:lvl9pPr marL="3218597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9379C21D-6C5E-4DD5-9FC2-E6A474E0D039}">
          <p14:sldIdLst>
            <p14:sldId id="257"/>
          </p14:sldIdLst>
        </p14:section>
        <p14:section name="Obory 01" id="{0FF10E93-8A40-4C26-AB4C-B8FD231548B8}">
          <p14:sldIdLst>
            <p14:sldId id="349"/>
            <p14:sldId id="350"/>
            <p14:sldId id="383"/>
            <p14:sldId id="382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9"/>
            <p14:sldId id="397"/>
            <p14:sldId id="402"/>
            <p14:sldId id="400"/>
            <p14:sldId id="401"/>
            <p14:sldId id="403"/>
            <p14:sldId id="405"/>
            <p14:sldId id="406"/>
            <p14:sldId id="407"/>
            <p14:sldId id="404"/>
            <p14:sldId id="396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</p14:sldIdLst>
        </p14:section>
        <p14:section name="Obory 04" id="{74AA6A1B-E64B-4C6F-9A95-73F5F3B6D65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FF8F"/>
    <a:srgbClr val="000012"/>
    <a:srgbClr val="43B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9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44" y="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DE3B04-BED0-46BF-AE77-44963AFAB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59E0392-C032-467A-B80B-EF280F4E8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7"/>
            <a:ext cx="7429500" cy="1655763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64" indent="0" algn="ctr">
              <a:buNone/>
              <a:defRPr sz="1625"/>
            </a:lvl2pPr>
            <a:lvl3pPr marL="742927" indent="0" algn="ctr">
              <a:buNone/>
              <a:defRPr sz="1462"/>
            </a:lvl3pPr>
            <a:lvl4pPr marL="1114391" indent="0" algn="ctr">
              <a:buNone/>
              <a:defRPr sz="1300"/>
            </a:lvl4pPr>
            <a:lvl5pPr marL="1485854" indent="0" algn="ctr">
              <a:buNone/>
              <a:defRPr sz="1300"/>
            </a:lvl5pPr>
            <a:lvl6pPr marL="1857318" indent="0" algn="ctr">
              <a:buNone/>
              <a:defRPr sz="1300"/>
            </a:lvl6pPr>
            <a:lvl7pPr marL="2228781" indent="0" algn="ctr">
              <a:buNone/>
              <a:defRPr sz="1300"/>
            </a:lvl7pPr>
            <a:lvl8pPr marL="2600245" indent="0" algn="ctr">
              <a:buNone/>
              <a:defRPr sz="1300"/>
            </a:lvl8pPr>
            <a:lvl9pPr marL="2971709" indent="0" algn="ctr">
              <a:buNone/>
              <a:defRPr sz="13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FDCEB2-A83D-4202-83AF-90D04B3F8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5346-E93F-4F92-AB66-B96610226CF7}" type="datetimeFigureOut">
              <a:rPr lang="cs-CZ" smtClean="0"/>
              <a:t>15. 4. 2019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367A90-900A-4719-B029-13BD5BAD0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D6F477-5AD0-4EAE-862A-A0AFA96BC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7444-7BA5-441E-81CC-485B110AD5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632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228968-4075-41AB-AFC1-AAF315FA3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D400878-C001-4DDB-9DF1-BF88D48AD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993A6B-B0FD-4A37-8E44-E6CB446E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5346-E93F-4F92-AB66-B96610226CF7}" type="datetimeFigureOut">
              <a:rPr lang="cs-CZ" smtClean="0"/>
              <a:t>15. 4. 2019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ABA7E2-D76B-46BA-8D9D-A002D8531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C929A5-BC6F-4F10-94C7-6D0C37025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7444-7BA5-441E-81CC-485B110AD5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9614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FBC35E8-4CEE-490B-869D-B1AA670FAF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6"/>
            <a:ext cx="2135981" cy="581183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2789628-CF45-463F-B85B-C84BD0339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6"/>
            <a:ext cx="6284119" cy="581183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CF3979-5E8A-491E-8F67-B4B864979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5346-E93F-4F92-AB66-B96610226CF7}" type="datetimeFigureOut">
              <a:rPr lang="cs-CZ" smtClean="0"/>
              <a:t>15. 4. 2019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9CB924-A90E-4273-95A9-2A7839E0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5823BC-BD6C-4166-B110-059310D46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7444-7BA5-441E-81CC-485B110AD5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97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A5A18A-4A37-4521-BCC9-FDBAEC7CA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411B3A-3CBB-4EC4-A76F-DC3600BA7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19E58C-CD69-429C-947A-B6D395B0F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5346-E93F-4F92-AB66-B96610226CF7}" type="datetimeFigureOut">
              <a:rPr lang="cs-CZ" smtClean="0"/>
              <a:t>15. 4. 2019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AEA171-9804-4204-A805-D43EA95F1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375A48-E580-4B6D-A421-FCEAEA34B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7444-7BA5-441E-81CC-485B110AD5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221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61160E-CB5E-4EB7-816E-84CC3C784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7FC8606-ED2C-4076-A3F0-9A2B9B222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6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27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3pPr>
            <a:lvl4pPr marL="11143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8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7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2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7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939598-FCD9-4B60-A902-07984DC0D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5346-E93F-4F92-AB66-B96610226CF7}" type="datetimeFigureOut">
              <a:rPr lang="cs-CZ" smtClean="0"/>
              <a:t>15. 4. 2019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2B82BE-2641-4424-9577-5DC79814A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F5B6BA-D1BA-43E8-974C-214ABD1D7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7444-7BA5-441E-81CC-485B110AD5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37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608F71-8AFA-4D6E-A45D-CD1D6199F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77DC1C-B253-4134-9B84-C773B80D53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860E35E-8611-473F-AED5-95F0568ED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3E49A7C-22BA-46E7-8DE7-D399643B3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5346-E93F-4F92-AB66-B96610226CF7}" type="datetimeFigureOut">
              <a:rPr lang="cs-CZ" smtClean="0"/>
              <a:t>15. 4. 2019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0CAC297-E83B-4B9B-BDFD-3CD53E132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452868A-6C35-46D5-A98E-A753A1754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7444-7BA5-441E-81CC-485B110AD5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76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E84E1B-7B1C-466A-B90C-2BA9B553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5"/>
            <a:ext cx="8543925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12A4391-54FC-4358-BAC2-3BC23E990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64" indent="0">
              <a:buNone/>
              <a:defRPr sz="1625" b="1"/>
            </a:lvl2pPr>
            <a:lvl3pPr marL="742927" indent="0">
              <a:buNone/>
              <a:defRPr sz="1462" b="1"/>
            </a:lvl3pPr>
            <a:lvl4pPr marL="1114391" indent="0">
              <a:buNone/>
              <a:defRPr sz="1300" b="1"/>
            </a:lvl4pPr>
            <a:lvl5pPr marL="1485854" indent="0">
              <a:buNone/>
              <a:defRPr sz="1300" b="1"/>
            </a:lvl5pPr>
            <a:lvl6pPr marL="1857318" indent="0">
              <a:buNone/>
              <a:defRPr sz="1300" b="1"/>
            </a:lvl6pPr>
            <a:lvl7pPr marL="2228781" indent="0">
              <a:buNone/>
              <a:defRPr sz="1300" b="1"/>
            </a:lvl7pPr>
            <a:lvl8pPr marL="2600245" indent="0">
              <a:buNone/>
              <a:defRPr sz="1300" b="1"/>
            </a:lvl8pPr>
            <a:lvl9pPr marL="2971709" indent="0">
              <a:buNone/>
              <a:defRPr sz="13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988B4CD-1AEA-4D31-8F41-57C2B1E5D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2BA565F-6044-48A2-BF1F-B5081BB4FF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64" indent="0">
              <a:buNone/>
              <a:defRPr sz="1625" b="1"/>
            </a:lvl2pPr>
            <a:lvl3pPr marL="742927" indent="0">
              <a:buNone/>
              <a:defRPr sz="1462" b="1"/>
            </a:lvl3pPr>
            <a:lvl4pPr marL="1114391" indent="0">
              <a:buNone/>
              <a:defRPr sz="1300" b="1"/>
            </a:lvl4pPr>
            <a:lvl5pPr marL="1485854" indent="0">
              <a:buNone/>
              <a:defRPr sz="1300" b="1"/>
            </a:lvl5pPr>
            <a:lvl6pPr marL="1857318" indent="0">
              <a:buNone/>
              <a:defRPr sz="1300" b="1"/>
            </a:lvl6pPr>
            <a:lvl7pPr marL="2228781" indent="0">
              <a:buNone/>
              <a:defRPr sz="1300" b="1"/>
            </a:lvl7pPr>
            <a:lvl8pPr marL="2600245" indent="0">
              <a:buNone/>
              <a:defRPr sz="1300" b="1"/>
            </a:lvl8pPr>
            <a:lvl9pPr marL="2971709" indent="0">
              <a:buNone/>
              <a:defRPr sz="13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F78DE34-F435-408B-8F96-1FADF86ACC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15D6B35-B2C1-4DCE-85BC-A681CC8BF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5346-E93F-4F92-AB66-B96610226CF7}" type="datetimeFigureOut">
              <a:rPr lang="cs-CZ" smtClean="0"/>
              <a:t>15. 4. 2019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03D9C70-3AC7-4AAF-83BD-C5DE3EDC4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49BACF3-1417-4805-9221-7D315AA6B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7444-7BA5-441E-81CC-485B110AD5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133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046D6C-2799-4530-9A1F-9D829DC3E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0E19020-9554-4D0D-BA91-905989B21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5346-E93F-4F92-AB66-B96610226CF7}" type="datetimeFigureOut">
              <a:rPr lang="cs-CZ" smtClean="0"/>
              <a:t>15. 4. 2019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26DD0CA-C71A-46A2-BD12-0351C7F8E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C981075-7AB0-42A6-BA1B-7983F483E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7444-7BA5-441E-81CC-485B110AD5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412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DD5C6D3-0CCA-45ED-9077-1BE1480CA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5346-E93F-4F92-AB66-B96610226CF7}" type="datetimeFigureOut">
              <a:rPr lang="cs-CZ" smtClean="0"/>
              <a:t>15. 4. 2019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D6372B7-F17B-42A3-BD43-970C0DD77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89A9820-81AA-4A25-A531-3763E351F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7444-7BA5-441E-81CC-485B110AD5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315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040973-2448-4600-9C31-1EC457B4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D7446E-9ED8-4BC3-A9F1-85E30E9A4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0C1F1B0-772B-457C-BC9A-2BA6E36E9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1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64" indent="0">
              <a:buNone/>
              <a:defRPr sz="1137"/>
            </a:lvl2pPr>
            <a:lvl3pPr marL="742927" indent="0">
              <a:buNone/>
              <a:defRPr sz="975"/>
            </a:lvl3pPr>
            <a:lvl4pPr marL="1114391" indent="0">
              <a:buNone/>
              <a:defRPr sz="812"/>
            </a:lvl4pPr>
            <a:lvl5pPr marL="1485854" indent="0">
              <a:buNone/>
              <a:defRPr sz="812"/>
            </a:lvl5pPr>
            <a:lvl6pPr marL="1857318" indent="0">
              <a:buNone/>
              <a:defRPr sz="812"/>
            </a:lvl6pPr>
            <a:lvl7pPr marL="2228781" indent="0">
              <a:buNone/>
              <a:defRPr sz="812"/>
            </a:lvl7pPr>
            <a:lvl8pPr marL="2600245" indent="0">
              <a:buNone/>
              <a:defRPr sz="812"/>
            </a:lvl8pPr>
            <a:lvl9pPr marL="2971709" indent="0">
              <a:buNone/>
              <a:defRPr sz="812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F1BDE04-5F2A-4655-983B-BCCAE8B9A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5346-E93F-4F92-AB66-B96610226CF7}" type="datetimeFigureOut">
              <a:rPr lang="cs-CZ" smtClean="0"/>
              <a:t>15. 4. 2019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93A940-23E8-44E3-A79A-846EC6933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08ED81-F57F-44EF-A431-8F19A0646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7444-7BA5-441E-81CC-485B110AD5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022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B0F1F8-8313-4F94-B977-78DB0D748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E609855-CC1C-4822-834A-D375475CD8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BEFD3E3-43C3-43CA-82A1-2A8B9E21A7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1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64" indent="0">
              <a:buNone/>
              <a:defRPr sz="1137"/>
            </a:lvl2pPr>
            <a:lvl3pPr marL="742927" indent="0">
              <a:buNone/>
              <a:defRPr sz="975"/>
            </a:lvl3pPr>
            <a:lvl4pPr marL="1114391" indent="0">
              <a:buNone/>
              <a:defRPr sz="812"/>
            </a:lvl4pPr>
            <a:lvl5pPr marL="1485854" indent="0">
              <a:buNone/>
              <a:defRPr sz="812"/>
            </a:lvl5pPr>
            <a:lvl6pPr marL="1857318" indent="0">
              <a:buNone/>
              <a:defRPr sz="812"/>
            </a:lvl6pPr>
            <a:lvl7pPr marL="2228781" indent="0">
              <a:buNone/>
              <a:defRPr sz="812"/>
            </a:lvl7pPr>
            <a:lvl8pPr marL="2600245" indent="0">
              <a:buNone/>
              <a:defRPr sz="812"/>
            </a:lvl8pPr>
            <a:lvl9pPr marL="2971709" indent="0">
              <a:buNone/>
              <a:defRPr sz="812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3DE3875-92F8-4940-8CF0-EEE212774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95346-E93F-4F92-AB66-B96610226CF7}" type="datetimeFigureOut">
              <a:rPr lang="cs-CZ" smtClean="0"/>
              <a:t>15. 4. 2019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8E69AD2-2344-4C63-B19B-629FFEBD9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699E66D-1D05-4E77-91DB-C1CC6FB9A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7444-7BA5-441E-81CC-485B110AD5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81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F6BAAEA-29F2-400C-BEA7-10165E51B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D4D0A2F-3A14-44E6-B58F-F8310CD35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D55EFE-FCA9-4466-A928-0F2D882B5B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95346-E93F-4F92-AB66-B96610226CF7}" type="datetimeFigureOut">
              <a:rPr lang="cs-CZ" smtClean="0"/>
              <a:t>15. 4. 2019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5674796-A012-4FFA-AF51-37983E00A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42E06C-3208-49B8-B743-91A494970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87444-7BA5-441E-81CC-485B110AD5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96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4292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2" indent="-185732" algn="l" defTabSz="742927" rtl="0" eaLnBrk="1" latinLnBrk="0" hangingPunct="1">
        <a:lnSpc>
          <a:spcPct val="90000"/>
        </a:lnSpc>
        <a:spcBef>
          <a:spcPts val="812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195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59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22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671586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2043050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414513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785977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3157440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6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27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85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318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78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245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709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obilizujeme.cz/clanky/ohrozuji-telefony-skutecne-nase-zdrav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s://www.idnes.cz/mobil/tech-trendy/zareni-mobil-studie-vliv-na-zdravi-rakovina.A180208_141755_mob_tech_LH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360886-5159-4D96-A4C5-AEF29DC45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2444036"/>
            <a:ext cx="8543925" cy="1707586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cs-CZ" sz="1200" kern="10000" spc="1000" dirty="0">
                <a:solidFill>
                  <a:schemeClr val="bg1"/>
                </a:solidFill>
                <a:latin typeface="Oswald Regular" panose="02000503000000000000" pitchFamily="2" charset="-18"/>
              </a:rPr>
              <a:t>HORNICKO—GEOLOGICKÁ FAKULTA</a:t>
            </a:r>
            <a:br>
              <a:rPr lang="cs-CZ" sz="1100" kern="10000" spc="1000" dirty="0">
                <a:solidFill>
                  <a:schemeClr val="bg1"/>
                </a:solidFill>
                <a:latin typeface="Oswald Regular" panose="02000503000000000000" pitchFamily="2" charset="-18"/>
              </a:rPr>
            </a:br>
            <a:br>
              <a:rPr lang="cs-CZ" sz="1100" kern="10000" spc="1000" dirty="0">
                <a:solidFill>
                  <a:schemeClr val="bg1"/>
                </a:solidFill>
                <a:latin typeface="Oswald Regular" panose="02000503000000000000" pitchFamily="2" charset="-18"/>
              </a:rPr>
            </a:br>
            <a:r>
              <a:rPr lang="cs-CZ" sz="800" kern="10000" spc="400" dirty="0">
                <a:solidFill>
                  <a:schemeClr val="bg1"/>
                </a:solidFill>
                <a:latin typeface="Play" panose="020B0000000000000000" pitchFamily="34" charset="0"/>
              </a:rPr>
              <a:t>VŠB—TECHNICKÁ UNIVERZITA OSTRAVA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77E9DA6-FB04-402F-86D6-CE4E7C15DCDF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CBEB472-A00B-4C87-A2BE-2C19CDE96362}"/>
              </a:ext>
            </a:extLst>
          </p:cNvPr>
          <p:cNvSpPr/>
          <p:nvPr/>
        </p:nvSpPr>
        <p:spPr>
          <a:xfrm>
            <a:off x="4231912" y="0"/>
            <a:ext cx="1442175" cy="908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7BE3CA9-FF6A-48D0-921C-CF9CE8007A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72" y="2290204"/>
            <a:ext cx="6372000" cy="977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3522BCB-4B4F-4464-9498-7AC3E65A91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72" y="4268059"/>
            <a:ext cx="6372000" cy="9779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A4541E44-9B31-4657-A53B-30F7BFA04A66}"/>
              </a:ext>
            </a:extLst>
          </p:cNvPr>
          <p:cNvSpPr/>
          <p:nvPr/>
        </p:nvSpPr>
        <p:spPr>
          <a:xfrm>
            <a:off x="2780021" y="6322167"/>
            <a:ext cx="4375619" cy="535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9F2A815-B977-40D2-8538-C28A6F5BE760}"/>
              </a:ext>
            </a:extLst>
          </p:cNvPr>
          <p:cNvSpPr txBox="1"/>
          <p:nvPr/>
        </p:nvSpPr>
        <p:spPr>
          <a:xfrm>
            <a:off x="3154373" y="6449894"/>
            <a:ext cx="360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spc="400" dirty="0">
                <a:latin typeface="Play" panose="020B0000000000000000" pitchFamily="34" charset="0"/>
              </a:rPr>
              <a:t>BUDOUCNOSTMAHLOUBKU.CZ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0E8E625-EE74-4932-90E3-94DA7AA49A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742" y="-98767"/>
            <a:ext cx="1442175" cy="101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75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47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MOBILNÍ KOMUNIKACE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22153" y="1720970"/>
            <a:ext cx="9309824" cy="2435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4"/>
            </a:pPr>
            <a:r>
              <a:rPr lang="cs-CZ" sz="2800" b="1" spc="300" dirty="0">
                <a:latin typeface="Oswald Regular" panose="02000503000000000000" pitchFamily="2" charset="-18"/>
              </a:rPr>
              <a:t>NEJPRODÁVANĚJŠÍ MOBIL NA SVĚTĚ BYL NOKIA1100, KOLIK KUSŮ SE HO PRODALO?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Tento mobilní telefon se zapsal do historie jako nejprodávanější mobilní telefon na světe. Bylo jej prodáno přes 250 milionů kusů.</a:t>
            </a:r>
            <a:endParaRPr lang="cs-CZ" sz="5400" spc="300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72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47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MOBILNÍ KOMUNIKACE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22153" y="1720970"/>
            <a:ext cx="9309824" cy="123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5"/>
            </a:pPr>
            <a:r>
              <a:rPr lang="cs-CZ" sz="2800" b="1" spc="300" dirty="0">
                <a:latin typeface="Oswald Regular" panose="02000503000000000000" pitchFamily="2" charset="-18"/>
              </a:rPr>
              <a:t>PODPORUJE MOBILNÍ TELEFON GPS?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ANO</a:t>
            </a:r>
            <a:endParaRPr lang="cs-CZ" sz="5400" spc="300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FFFDF83-EFCE-4D7A-943C-22FD9EA3F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182" y="2520531"/>
            <a:ext cx="2194665" cy="390162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67EC944-6CCE-4FFF-958B-5965581E3A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65" y="2798006"/>
            <a:ext cx="4719805" cy="334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88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47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MOBILNÍ KOMUNIKACE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22153" y="1720970"/>
            <a:ext cx="9309824" cy="1881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cs-CZ" sz="2800" b="1" spc="300" dirty="0">
                <a:latin typeface="Oswald Regular" panose="02000503000000000000" pitchFamily="2" charset="-18"/>
              </a:rPr>
              <a:t>KOLIK DRUŽIC TELEFON POTŘEBUJE PRO URČENÍ POLOHY?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4</a:t>
            </a:r>
            <a:endParaRPr lang="cs-CZ" sz="5400" spc="300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5719E25-7284-468A-893B-3F58B2A0E9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" y="3602703"/>
            <a:ext cx="2734491" cy="273449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BF01AFC-9AD1-40E8-B62E-A4CFD7B6C6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765" y="3639713"/>
            <a:ext cx="2660469" cy="266046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0EC6736-6699-4D3A-9610-DBE6C0CE8D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564" y="3761688"/>
            <a:ext cx="2660470" cy="266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02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47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MOBILNÍ KOMUNIKACE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22153" y="1720970"/>
            <a:ext cx="9309824" cy="1942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7"/>
            </a:pPr>
            <a:r>
              <a:rPr lang="cs-CZ" sz="2800" b="1" spc="300" dirty="0">
                <a:latin typeface="Oswald Regular" panose="02000503000000000000" pitchFamily="2" charset="-18"/>
              </a:rPr>
              <a:t>CO JE TO WIFI?</a:t>
            </a:r>
          </a:p>
          <a:p>
            <a:pPr>
              <a:lnSpc>
                <a:spcPct val="150000"/>
              </a:lnSpc>
            </a:pPr>
            <a:r>
              <a:rPr lang="cs-CZ" sz="1800" dirty="0"/>
              <a:t>V případě Wi-Fi se jedná o bezdrátovou síť využívající několika standardů IEEE 802.11, které umožňují bezdrátovou komunikaci mezi širokou škálou přístrojů. Velkou výhodou této technologie je, že využívá tzv. „bezlicenčního frekvenčního pásma“.</a:t>
            </a:r>
            <a:endParaRPr lang="cs-CZ" sz="2800" spc="300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5D7BA2B-683C-4EBE-A16E-D66BCE4486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268" y="3840479"/>
            <a:ext cx="2451463" cy="245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72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47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MOBILNÍ KOMUNIKACE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22153" y="1720970"/>
            <a:ext cx="9309824" cy="3368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8"/>
            </a:pPr>
            <a:r>
              <a:rPr lang="cs-CZ" sz="2800" b="1" spc="300" dirty="0">
                <a:latin typeface="Oswald Regular" panose="02000503000000000000" pitchFamily="2" charset="-18"/>
              </a:rPr>
              <a:t>MŮŽE TELEFON ZPŮSOBOVAT ZDRAVOTNÍ PROBLÉMY?</a:t>
            </a:r>
          </a:p>
          <a:p>
            <a:pPr>
              <a:lnSpc>
                <a:spcPct val="150000"/>
              </a:lnSpc>
            </a:pPr>
            <a:r>
              <a:rPr lang="cs-CZ" sz="1800" dirty="0"/>
              <a:t>Těžko říct, přečíst více si o tom můžete v následujících článcích.</a:t>
            </a:r>
          </a:p>
          <a:p>
            <a:pPr>
              <a:lnSpc>
                <a:spcPct val="150000"/>
              </a:lnSpc>
            </a:pPr>
            <a:endParaRPr lang="cs-CZ" sz="1800" spc="300" dirty="0"/>
          </a:p>
          <a:p>
            <a:pPr>
              <a:lnSpc>
                <a:spcPct val="150000"/>
              </a:lnSpc>
            </a:pPr>
            <a:r>
              <a:rPr lang="cs-CZ" sz="2000" dirty="0">
                <a:hlinkClick r:id="rId3"/>
              </a:rPr>
              <a:t>https://mobilizujeme.cz/clanky/ohrozuji-telefony-skutecne-nase-zdravi</a:t>
            </a:r>
            <a:endParaRPr lang="cs-CZ" sz="2000" dirty="0"/>
          </a:p>
          <a:p>
            <a:pPr>
              <a:lnSpc>
                <a:spcPct val="150000"/>
              </a:lnSpc>
            </a:pPr>
            <a:endParaRPr lang="cs-CZ" sz="2000" dirty="0"/>
          </a:p>
          <a:p>
            <a:pPr>
              <a:lnSpc>
                <a:spcPct val="150000"/>
              </a:lnSpc>
            </a:pPr>
            <a:r>
              <a:rPr lang="cs-CZ" sz="2000" dirty="0">
                <a:hlinkClick r:id="rId4"/>
              </a:rPr>
              <a:t>https://www.idnes.cz/mobil/tech-trendy/zareni-mobil-studie-vliv-na-zdravi-rakovina.A180208_141755_mob_tech_LHR</a:t>
            </a:r>
            <a:endParaRPr lang="cs-CZ" sz="2000" spc="300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95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47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MOBILNÍ KOMUNIKACE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22153" y="1720970"/>
            <a:ext cx="9309824" cy="272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9"/>
            </a:pPr>
            <a:r>
              <a:rPr lang="cs-CZ" sz="2800" b="1" spc="300" dirty="0">
                <a:latin typeface="Oswald Regular" panose="02000503000000000000" pitchFamily="2" charset="-18"/>
              </a:rPr>
              <a:t>KOLIK HODIN DENNĚ TRÁVÍ ČEŠI S MOBILNÍM TELEFONEM?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Takřka pětina mladých lidí ve věku mezi 16-24 let je na svých mobilních telefonech tak závislá, že jejich sledováním tráví více než sedm hodin denně. Své mobily mladí kontrolují každých dvanáct minut. </a:t>
            </a:r>
            <a:endParaRPr lang="cs-CZ" sz="2800" spc="300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87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47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MOBILNÍ KOMUNIKACE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22153" y="1720970"/>
            <a:ext cx="9309824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10"/>
            </a:pPr>
            <a:r>
              <a:rPr lang="cs-CZ" sz="2800" b="1" spc="300" dirty="0">
                <a:latin typeface="Oswald Regular" panose="02000503000000000000" pitchFamily="2" charset="-18"/>
              </a:rPr>
              <a:t>JAKÝ JE SVĚTOVÝ REKORD V HODU MOBILEM?</a:t>
            </a:r>
          </a:p>
          <a:p>
            <a:pPr>
              <a:lnSpc>
                <a:spcPct val="150000"/>
              </a:lnSpc>
            </a:pPr>
            <a:r>
              <a:rPr lang="cs-CZ" sz="2800" dirty="0"/>
              <a:t>97,34 metrů a 54,68 metrů</a:t>
            </a:r>
            <a:endParaRPr lang="cs-CZ" sz="4800" spc="300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DF682C3-4178-443F-91A3-7836593B5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27" y="3039151"/>
            <a:ext cx="5337473" cy="356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15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47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MOBILNÍ KOMUNIKACE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1366884" y="2112328"/>
            <a:ext cx="7172231" cy="2437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5400" b="1" spc="300" dirty="0">
                <a:latin typeface="Oswald Regular" panose="02000503000000000000" pitchFamily="2" charset="-18"/>
              </a:rPr>
              <a:t>HROZBY PRO MOBILNÍ TELEFONY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08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5978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HROZBY PRO MOBILNÍ TELEFON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22153" y="1720970"/>
            <a:ext cx="9309824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spc="300" dirty="0"/>
              <a:t>V roce 2018 bylo zaznamenáno více než 58 miliónů mobilních hrozeb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spc="300" dirty="0"/>
              <a:t>Vše se přesouvá z PC na mobily =&gt; osobní data máme pořád u sebe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spc="300" dirty="0"/>
              <a:t>Nejčastější viry jsou: bankovní trojští koně a mobilní </a:t>
            </a:r>
            <a:r>
              <a:rPr lang="cs-CZ" sz="2800" spc="300" dirty="0" err="1"/>
              <a:t>adware</a:t>
            </a:r>
            <a:endParaRPr lang="cs-CZ" sz="2800" spc="300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95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5978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ODCIZENÍ MOBILNÍHO TELEFONU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22153" y="1720970"/>
            <a:ext cx="9309824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spc="300" dirty="0"/>
              <a:t>Kontaktovat svého mobilního operátora – zablokuje SIM kartu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spc="300" dirty="0"/>
              <a:t>Policie ČR – nahlásit číslo IMEI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spc="300" dirty="0"/>
              <a:t>Zvláštní případ jsou </a:t>
            </a:r>
            <a:r>
              <a:rPr lang="cs-CZ" sz="2800" spc="300" dirty="0" err="1"/>
              <a:t>SmartPhone</a:t>
            </a:r>
            <a:r>
              <a:rPr lang="cs-CZ" sz="2800" spc="300" dirty="0"/>
              <a:t> telefony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A87F4C3-C2FD-4DFC-93A7-E25EB5987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309" y="4424079"/>
            <a:ext cx="3098074" cy="232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01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6" y="435842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MOBILNÍ KOMUNIKACE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2041438" y="2238682"/>
            <a:ext cx="3253433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100" b="1" spc="300" dirty="0">
                <a:latin typeface="Oswald Regular" panose="02000503000000000000" pitchFamily="2" charset="-18"/>
              </a:rPr>
              <a:t>KVÍZ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5949012-B2CB-48CD-A999-D35CA2713D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38" y="2358764"/>
            <a:ext cx="155673" cy="155933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67FE047E-8C98-4504-801F-182F74F6B514}"/>
              </a:ext>
            </a:extLst>
          </p:cNvPr>
          <p:cNvSpPr txBox="1"/>
          <p:nvPr/>
        </p:nvSpPr>
        <p:spPr>
          <a:xfrm>
            <a:off x="2041438" y="3175920"/>
            <a:ext cx="3253433" cy="570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100" b="1" spc="300" dirty="0">
                <a:latin typeface="Oswald Regular" panose="02000503000000000000" pitchFamily="2" charset="-18"/>
              </a:rPr>
              <a:t>BEZPEČNOST A HROZBY MOBILNÍCH TELEFONŮ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BF925264-6536-460B-AD6E-01E48222CE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38" y="3283302"/>
            <a:ext cx="155673" cy="155933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5894880A-8705-4C0A-B5AD-FDB8893A0537}"/>
              </a:ext>
            </a:extLst>
          </p:cNvPr>
          <p:cNvSpPr txBox="1"/>
          <p:nvPr/>
        </p:nvSpPr>
        <p:spPr>
          <a:xfrm>
            <a:off x="2041438" y="4059871"/>
            <a:ext cx="3546562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100" b="1" spc="300" dirty="0">
                <a:latin typeface="Oswald Regular" panose="02000503000000000000" pitchFamily="2" charset="-18"/>
              </a:rPr>
              <a:t>VIRTUÁLNÍ REALITA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3173C973-A964-40B1-B3ED-03C6778237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38" y="4167253"/>
            <a:ext cx="155673" cy="155933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7F43F812-2722-4A2C-836B-ED307AC63F93}"/>
              </a:ext>
            </a:extLst>
          </p:cNvPr>
          <p:cNvSpPr/>
          <p:nvPr/>
        </p:nvSpPr>
        <p:spPr>
          <a:xfrm>
            <a:off x="5939246" y="697101"/>
            <a:ext cx="5859053" cy="544232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28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5978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ODCIZENÍ MOBILNÍHO TELEFONU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22153" y="1720970"/>
            <a:ext cx="9309824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spc="300" dirty="0" err="1"/>
              <a:t>SmartPhone</a:t>
            </a:r>
            <a:r>
              <a:rPr lang="cs-CZ" sz="2800" spc="300" dirty="0"/>
              <a:t> s operačním systémem Android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spc="300" dirty="0"/>
              <a:t>Zabezpečení pomocí hesla, otisku prstu či detekce obličeje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spc="300" dirty="0"/>
              <a:t>Připojení do uživatelského účtu = přístup ke všem informacím o uživateli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800" spc="300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84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5978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BANKOVNÍ KRÁDEŽE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22153" y="1720970"/>
            <a:ext cx="9309824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spc="300" dirty="0"/>
              <a:t>Mobilní bankovnictví je součástí chytrých telefonů (v roce 2020 více než 2 miliardy uživatelů)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spc="300" dirty="0"/>
              <a:t>Posílají hesla a uživatelská jména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14C939C-6345-4689-AE5C-98417DBC4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442" y="4331813"/>
            <a:ext cx="4935246" cy="246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14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5978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REKLAMA NEBO VIR?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22153" y="1720970"/>
            <a:ext cx="9309824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spc="300" dirty="0"/>
              <a:t>Buď bliká jako reklama nebo automaticky vyskočí nové okno = </a:t>
            </a:r>
            <a:r>
              <a:rPr lang="cs-CZ" sz="2800" b="1" spc="300" dirty="0"/>
              <a:t>mobilní malware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spc="300" dirty="0"/>
              <a:t>Dávat pozor při instalaci nových aplikací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spc="300" dirty="0"/>
              <a:t>Google Play – ověřené aplikace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spc="300" dirty="0"/>
              <a:t>Dívat se na hodnocení, poslední recenze apod.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35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5978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REKLAMA NEBO VIR?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22153" y="1720970"/>
            <a:ext cx="930982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spc="300" dirty="0"/>
              <a:t>Upozornění k čemu dáváte v aplikaci přístup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spc="300" dirty="0"/>
              <a:t>Např. aplikace Svítilna nepotřebuje přístup k vašim kontaktům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1962EF7-DEB5-4DDA-8BB6-7DD15BCEB2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158" y="3750043"/>
            <a:ext cx="571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3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6527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RANSOMWARE – vyděračský software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22153" y="1720970"/>
            <a:ext cx="9309824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spc="300" dirty="0"/>
              <a:t>nejpopulárnější IT hrozba současnosti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spc="300" dirty="0"/>
              <a:t>uživatelé PC, notebooků i mobilních telefonů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spc="300" dirty="0"/>
              <a:t>vyskakující tabulka, která zablokuje uživateli přístup k datům v systému a následně požaduje po uživateli zaplatit za dešifrování souboru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56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6527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RANSOMWARE – vyděračský software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60EB34C-E8BD-432C-9DC6-530F5F957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875"/>
            <a:ext cx="99060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82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6527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MOBILNÍ TELEFON ZA VOLANTEM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22153" y="1720970"/>
            <a:ext cx="9309824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spc="300" dirty="0"/>
              <a:t>Nejde již jen o samotné telefonování za jízdy, ale i o sledování sociálních sítí, odesílání SMS či ovládání navigace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spc="300" dirty="0"/>
              <a:t>Přímo nepozornost zmiňuje jako hlavní hrozbu 1/3 řidičů, telefonování za jízdy pak čtvrtina 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3494A5C-0598-45C2-AC62-CEDAA172B7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886" y="5051021"/>
            <a:ext cx="3220358" cy="180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33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5978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ŘEŠENÍ PROBLÉMŮ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22153" y="1720970"/>
            <a:ext cx="93098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444444"/>
                </a:solidFill>
              </a:rPr>
              <a:t>Pravidelné aktualizace operačního systému a aplikací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444444"/>
                </a:solidFill>
              </a:rPr>
              <a:t>Využívání vestavěných bezpečnostních funkcí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444444"/>
                </a:solidFill>
              </a:rPr>
              <a:t>Nevyužívání nezabezpečených Wi-Fi sítí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444444"/>
                </a:solidFill>
              </a:rPr>
              <a:t>Stahování aplikací pouze z osvědčených zdrojů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05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47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MOBILNÍ KOMUNIKACE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1366884" y="2652260"/>
            <a:ext cx="7172231" cy="1190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5400" b="1" spc="300" dirty="0">
                <a:latin typeface="Oswald Regular" panose="02000503000000000000" pitchFamily="2" charset="-18"/>
              </a:rPr>
              <a:t>VIRTUÁLNÍ REALITA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07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5978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VIRTUÁLNÍ REALITA POJMY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22153" y="1720970"/>
            <a:ext cx="93098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444444"/>
                </a:solidFill>
              </a:rPr>
              <a:t>Virtuální realita (VR) je technologie umožňující uživateli ocitnout se v simulovaném prostředí, ideálně doprovázené jeho interakcí s ním</a:t>
            </a:r>
          </a:p>
          <a:p>
            <a:endParaRPr lang="cs-CZ" sz="2800" dirty="0">
              <a:solidFill>
                <a:srgbClr val="44444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444444"/>
                </a:solidFill>
              </a:rPr>
              <a:t>Běžně se jedná o stereoskopické zobrazovací zařízení v podobě náhlavní soupravy, volitelně s jedním či několika periferiemi obsahujícími senzory pro snímání jejich pozice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9356EED-78E4-4B06-8266-18AA9EB531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53"/>
          <a:stretch/>
        </p:blipFill>
        <p:spPr>
          <a:xfrm>
            <a:off x="6052457" y="4848874"/>
            <a:ext cx="3176451" cy="20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75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47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MOBILNÍ KOMUNIKACE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1366884" y="2652260"/>
            <a:ext cx="7172231" cy="1190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5400" b="1" spc="300" dirty="0">
                <a:latin typeface="Oswald Regular" panose="02000503000000000000" pitchFamily="2" charset="-18"/>
              </a:rPr>
              <a:t>KVÍZ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428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5978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VIRTUÁLNÍ REALITA TECHNOLOGIE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22153" y="1720970"/>
            <a:ext cx="930982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444444"/>
                </a:solidFill>
              </a:rPr>
              <a:t>Hlavním principem vytváření virtuální reality je stereoskopické zobrazování, tj. vytváření různých vjemů pro každé oko, navozující iluzi skutečného trojrozměrného prostředí. Toho se dosahuje několika hlavními způsoby:</a:t>
            </a:r>
          </a:p>
          <a:p>
            <a:pPr marL="1261849" lvl="2" indent="-4572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444444"/>
                </a:solidFill>
              </a:rPr>
              <a:t>Využitím filtrace barev, kde speciální brýle mají na každém skle jiný barevný filtr vždy v páru vzájemně doplňkových barev - nejběžněji v kombinaci červená a azurová.</a:t>
            </a:r>
          </a:p>
          <a:p>
            <a:pPr marL="1261849" lvl="2" indent="-4572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444444"/>
                </a:solidFill>
              </a:rPr>
              <a:t>Nasazením speciální soupravy bez zobrazovacího zařízení, do které se horizontálně umístí chytrý mobilní telefon, jehož displej bude zobrazovat na každé polovině jiný obraz pro každé oko a bude vhodně zakryt, aby byla projekce věrohodná.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2E36EA0-686B-4AAB-A8C1-B8990F2A92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715" y="5051316"/>
            <a:ext cx="2847703" cy="172551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15D6B08-EDF2-4144-B88A-31B32EC95F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86" y="4926102"/>
            <a:ext cx="4332514" cy="174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98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6684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VIRTUÁLNÍ REALITA – VYUŽITÍ V PRAXI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22153" y="1720970"/>
            <a:ext cx="9309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444444"/>
                </a:solidFill>
              </a:rPr>
              <a:t>Vojenské využití: pro vojenský výcvik, když v roce 1982 představil letectvu fungující model svého virtuálního letového simulátoru  </a:t>
            </a:r>
            <a:endParaRPr lang="cs-CZ" sz="1800" dirty="0">
              <a:solidFill>
                <a:srgbClr val="444444"/>
              </a:solidFill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D00AEE0-772E-4708-852D-FEA63239BC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715" y="3200913"/>
            <a:ext cx="3012510" cy="365894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34C3AA5-8A86-4944-8B72-A42F378D87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797" y="3622765"/>
            <a:ext cx="3552009" cy="236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015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6684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VIRTUÁLNÍ REALITA – VYUŽITÍ V PRAXI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22153" y="1720970"/>
            <a:ext cx="93098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444444"/>
                </a:solidFill>
              </a:rPr>
              <a:t>Vesmírné využití: NASA používá technologii VR po dobu dvaceti let. Nejpozoruhodnější je jejich využití "ponorných" VR k tréninku astronautů, zatímco jsou stále na Zemi. Takové aplikace simulací VR zahrnují vystavení účastníka pracovní činnosti v prostředí s nulovou gravitací a školení o tom, jak se procházet ve vesmíru. Astronauti mohou dokonce simulovat, jaké to je pracovat s nástroji ve vesmíru při použití levných 3D tištěných maketových nástrojů.</a:t>
            </a:r>
            <a:endParaRPr lang="cs-CZ" sz="1800" dirty="0">
              <a:solidFill>
                <a:srgbClr val="444444"/>
              </a:solidFill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830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6684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VIRTUÁLNÍ REALITA – VYUŽITÍ V PRAXI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A61CDA2-3194-4F16-8A65-0105AA35F3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342" y="1287555"/>
            <a:ext cx="76200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325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6684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VIRTUÁLNÍ REALITA – VYUŽITÍ V PRAXI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22153" y="1720970"/>
            <a:ext cx="93098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444444"/>
                </a:solidFill>
              </a:rPr>
              <a:t>Lékařství: Simulované operace umožňují chirurgům praktikovat své technické dovednosti bez rizika pro pacienty. Četné studie ukázaly, že lékaři, kteří absolvují chirurgický výcvik pomocí simulace VR, výrazně více zlepšují obratnost a výkonnost v operačním sále než kontrolní skupiny.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444444"/>
                </a:solidFill>
              </a:rPr>
              <a:t>Prostřednictvím VR mají lékaři a začínající lékaři možnost prohlížet a prožívat složité operace, aniž by vstoupily do operačního sálu. 14. dubna 2016 byl </a:t>
            </a:r>
            <a:r>
              <a:rPr lang="cs-CZ" sz="2800" dirty="0" err="1">
                <a:solidFill>
                  <a:srgbClr val="444444"/>
                </a:solidFill>
              </a:rPr>
              <a:t>Shafi</a:t>
            </a:r>
            <a:r>
              <a:rPr lang="cs-CZ" sz="2800" dirty="0">
                <a:solidFill>
                  <a:srgbClr val="444444"/>
                </a:solidFill>
              </a:rPr>
              <a:t> Ahmed prvním chirurgem, který vysílal operaci ve virtuální realitě; diváci sledovali operaci v reálném čase z pohledu chirurga. 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697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6684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VIRTUÁLNÍ REALITA – VYUŽITÍ V PRAXI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833E7BC-344A-43B2-90A2-4A83DB8497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68" y="1351638"/>
            <a:ext cx="4811655" cy="270655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6796F38-46D4-45E4-BE97-2B80321A00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871" y="3063436"/>
            <a:ext cx="6258212" cy="352024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9CF98BE-1D9E-4B9F-A5E5-71EF30699E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344" y="897507"/>
            <a:ext cx="2578417" cy="19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315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5978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ROZŠÍŘENÁ REALITA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22153" y="1720970"/>
            <a:ext cx="9309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444444"/>
                </a:solidFill>
              </a:rPr>
              <a:t>Rozšířená realita (zkratkou AR) (angl. </a:t>
            </a:r>
            <a:r>
              <a:rPr lang="cs-CZ" sz="2800" dirty="0" err="1">
                <a:solidFill>
                  <a:srgbClr val="444444"/>
                </a:solidFill>
              </a:rPr>
              <a:t>augmented</a:t>
            </a:r>
            <a:r>
              <a:rPr lang="cs-CZ" sz="2800" dirty="0">
                <a:solidFill>
                  <a:srgbClr val="444444"/>
                </a:solidFill>
              </a:rPr>
              <a:t> reality) je označení používané pro reálný obraz světa doplněný počítačem vytvořenými objekty. Jinak řečeno jde o zobrazení reality (např. budovy nasnímané fotoaparátem v mobilním telefonu) a následné přidání digitálních prvků (třeba informací o daném objektu).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85DD59D-AC0F-4517-BA3A-B605508486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653" y="4398626"/>
            <a:ext cx="3395255" cy="226350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D2161FE-FB6C-4683-AD2C-9BD9118257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592" y="4489975"/>
            <a:ext cx="3587593" cy="208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307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6797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ROZŠÍŘENÁ REALITA – jak to funguje?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22153" y="1720970"/>
            <a:ext cx="93098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444444"/>
                </a:solidFill>
              </a:rPr>
              <a:t>Kamera, která je připojená k počítači či kamera v mobilním telefonu, snímá obraz reality. Speciální aplikace detekuje snímanou scénu, eventuálně (zejména v případě mobilního telefonu) umístění a orientaci kamery v prostoru. Na základě této detekce umístí (</a:t>
            </a:r>
            <a:r>
              <a:rPr lang="cs-CZ" sz="2800" dirty="0" err="1">
                <a:solidFill>
                  <a:srgbClr val="444444"/>
                </a:solidFill>
              </a:rPr>
              <a:t>renderuje</a:t>
            </a:r>
            <a:r>
              <a:rPr lang="cs-CZ" sz="2800" dirty="0">
                <a:solidFill>
                  <a:srgbClr val="444444"/>
                </a:solidFill>
              </a:rPr>
              <a:t>) do obrazu projektovaném na displej počítače či telefonu doplňující informace (text, 2D či 3D objekty - i animované, obrázky, filmové klipy či zvuky) anebo může vyvolat naprogramovanou akci. Vše se navíc děje v reálném čase!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287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6797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ROZŠÍŘENÁ REALITA – aplikace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130267" y="1947393"/>
            <a:ext cx="9309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0" b="1" dirty="0">
                <a:solidFill>
                  <a:srgbClr val="444444"/>
                </a:solidFill>
              </a:rPr>
              <a:t>LANDSCAPE AR  GOOGLE PLAY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51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47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MOBILNÍ KOMUNIKACE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22153" y="1720970"/>
            <a:ext cx="9309824" cy="324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cs-CZ" sz="2800" b="1" spc="300" dirty="0">
                <a:latin typeface="Oswald Regular" panose="02000503000000000000" pitchFamily="2" charset="-18"/>
              </a:rPr>
              <a:t>KOLIK VÁŽÍ NEJLEHČÍ MOBIL NA SVĚTĚ?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cs-CZ" sz="2800" b="1" spc="300" dirty="0">
                <a:latin typeface="Oswald Regular" panose="02000503000000000000" pitchFamily="2" charset="-18"/>
              </a:rPr>
              <a:t>CO TO JE NOMOFOBIE?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cs-CZ" sz="2800" b="1" spc="300" dirty="0">
                <a:latin typeface="Oswald Regular" panose="02000503000000000000" pitchFamily="2" charset="-18"/>
              </a:rPr>
              <a:t>POČET HOVORŮ BĚHEM ŠTĚDRÉHO DNE?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cs-CZ" sz="2800" b="1" spc="300" dirty="0">
                <a:latin typeface="Oswald Regular" panose="02000503000000000000" pitchFamily="2" charset="-18"/>
              </a:rPr>
              <a:t>NEJPRODÁVANĚJŠÍ MOBIL NA SVĚTĚ BYL NOKIA1100, KOLIK KUSŮ SE HO PRODALO?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45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47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MOBILNÍ KOMUNIKACE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22153" y="1720970"/>
            <a:ext cx="9309824" cy="324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5"/>
            </a:pPr>
            <a:r>
              <a:rPr lang="cs-CZ" sz="2800" b="1" spc="300" dirty="0">
                <a:latin typeface="Oswald Regular" panose="02000503000000000000" pitchFamily="2" charset="-18"/>
              </a:rPr>
              <a:t>PODPORUJE MOBILNÍ TELEFON GPS?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5"/>
            </a:pPr>
            <a:r>
              <a:rPr lang="cs-CZ" sz="2800" b="1" spc="300" dirty="0">
                <a:latin typeface="Oswald Regular" panose="02000503000000000000" pitchFamily="2" charset="-18"/>
              </a:rPr>
              <a:t>KOLIK DRUŽIC TELEFON POTŘEBUJE PRO URČENÍ POLOHY?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5"/>
            </a:pPr>
            <a:r>
              <a:rPr lang="cs-CZ" sz="2800" b="1" spc="300" dirty="0">
                <a:latin typeface="Oswald Regular" panose="02000503000000000000" pitchFamily="2" charset="-18"/>
              </a:rPr>
              <a:t>CO JE TO WIFI?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5"/>
            </a:pPr>
            <a:r>
              <a:rPr lang="cs-CZ" sz="2800" b="1" spc="300" dirty="0">
                <a:latin typeface="Oswald Regular" panose="02000503000000000000" pitchFamily="2" charset="-18"/>
              </a:rPr>
              <a:t>MŮŽE TELEFON ZPŮSOBOVAT ZDRAVOTNÍ PROBLÉMY?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34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47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MOBILNÍ KOMUNIKACE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22153" y="1720970"/>
            <a:ext cx="9309824" cy="1954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9"/>
            </a:pPr>
            <a:r>
              <a:rPr lang="cs-CZ" sz="2800" b="1" spc="300" dirty="0">
                <a:latin typeface="Oswald Regular" panose="02000503000000000000" pitchFamily="2" charset="-18"/>
              </a:rPr>
              <a:t>KOLIK HODIN DENNĚ TRÁVÍ ČEŠI S MOBILNÍM TELEFONEM?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9"/>
            </a:pPr>
            <a:r>
              <a:rPr lang="cs-CZ" sz="2800" b="1" spc="300" dirty="0">
                <a:latin typeface="Oswald Regular" panose="02000503000000000000" pitchFamily="2" charset="-18"/>
              </a:rPr>
              <a:t>JAKÝ JE SVĚTOVÝ REKORD V HODU MOBILEM?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77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47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MOBILNÍ KOMUNIKACE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22153" y="1720970"/>
            <a:ext cx="9309824" cy="1233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cs-CZ" sz="2800" b="1" spc="300" dirty="0">
                <a:latin typeface="Oswald Regular" panose="02000503000000000000" pitchFamily="2" charset="-18"/>
              </a:rPr>
              <a:t>KOLIK VÁŽÍ NEJLEHČÍ MOBIL NA SVĚTĚ?</a:t>
            </a:r>
          </a:p>
          <a:p>
            <a:pPr>
              <a:lnSpc>
                <a:spcPct val="150000"/>
              </a:lnSpc>
            </a:pPr>
            <a:r>
              <a:rPr lang="cs-CZ" sz="2400" dirty="0" err="1"/>
              <a:t>Phone</a:t>
            </a:r>
            <a:r>
              <a:rPr lang="cs-CZ" sz="2400" dirty="0"/>
              <a:t> </a:t>
            </a:r>
            <a:r>
              <a:rPr lang="cs-CZ" sz="2400" dirty="0" err="1"/>
              <a:t>Strap</a:t>
            </a:r>
            <a:r>
              <a:rPr lang="cs-CZ" sz="2400" dirty="0"/>
              <a:t> 2  - 32g</a:t>
            </a:r>
            <a:endParaRPr lang="cs-CZ" sz="4400" b="1" spc="300" dirty="0">
              <a:latin typeface="Oswald Regular" panose="02000503000000000000" pitchFamily="2" charset="-18"/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CD38B3A-1A5C-41E4-A961-AD3655DB9D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58" y="3318160"/>
            <a:ext cx="3331755" cy="249881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1F2941C-461F-4515-9FE3-04500A3BF1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793" y="2567318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37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47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MOBILNÍ KOMUNIKACE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22153" y="1720970"/>
            <a:ext cx="9309824" cy="346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cs-CZ" sz="2800" b="1" spc="300" dirty="0">
                <a:latin typeface="Oswald Regular" panose="02000503000000000000" pitchFamily="2" charset="-18"/>
              </a:rPr>
              <a:t>CO TO JE NOMOFOBIE?</a:t>
            </a:r>
          </a:p>
          <a:p>
            <a:pPr>
              <a:lnSpc>
                <a:spcPct val="150000"/>
              </a:lnSpc>
            </a:pPr>
            <a:r>
              <a:rPr lang="cs-CZ" sz="2000" b="1" spc="300" dirty="0" err="1"/>
              <a:t>Nomofobie</a:t>
            </a:r>
            <a:r>
              <a:rPr lang="cs-CZ" sz="2000" spc="300" dirty="0"/>
              <a:t> je označení pro úzkostnou poruchu nebo fobii, jež spočívá v závislosti na vlastním mobilním telefonu nebo smartphonu. Postižený jedinec trpí strachem ze ztráty mobilního signálu, například z nedostatečného pokrytí v některých oblastech (na horách), vybití baterie či zapomenutí nebo ztráty samotného telefonu. 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84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1666B4-3A79-4366-BCC5-251C3DEA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70" y="454131"/>
            <a:ext cx="668165" cy="24296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F670361-17BC-4710-9A35-D400EAAD02B0}"/>
              </a:ext>
            </a:extLst>
          </p:cNvPr>
          <p:cNvSpPr/>
          <p:nvPr/>
        </p:nvSpPr>
        <p:spPr>
          <a:xfrm>
            <a:off x="984617" y="6672105"/>
            <a:ext cx="1442175" cy="185895"/>
          </a:xfrm>
          <a:prstGeom prst="rect">
            <a:avLst/>
          </a:prstGeom>
          <a:solidFill>
            <a:srgbClr val="00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C37909-712D-4631-AD33-96E1EFD4D6A5}"/>
              </a:ext>
            </a:extLst>
          </p:cNvPr>
          <p:cNvSpPr txBox="1"/>
          <p:nvPr/>
        </p:nvSpPr>
        <p:spPr>
          <a:xfrm>
            <a:off x="2642715" y="435842"/>
            <a:ext cx="4785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pc="300" dirty="0">
                <a:latin typeface="Oswald" panose="02000303000000000000" pitchFamily="2" charset="-18"/>
              </a:rPr>
              <a:t>MOBILNÍ KOMUNIKACE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BDB771-14D0-433E-B316-7D7CE7D9FDE8}"/>
              </a:ext>
            </a:extLst>
          </p:cNvPr>
          <p:cNvSpPr txBox="1"/>
          <p:nvPr/>
        </p:nvSpPr>
        <p:spPr>
          <a:xfrm>
            <a:off x="522153" y="1720970"/>
            <a:ext cx="9309824" cy="1789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3"/>
            </a:pPr>
            <a:r>
              <a:rPr lang="cs-CZ" sz="2800" b="1" spc="300" dirty="0">
                <a:latin typeface="Oswald Regular" panose="02000503000000000000" pitchFamily="2" charset="-18"/>
              </a:rPr>
              <a:t>POČET HOVORŮ BĚHEM ŠTĚDRÉHO DNE?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Celkem spojili operátoři </a:t>
            </a:r>
            <a:r>
              <a:rPr lang="cs-CZ" sz="2400" b="1" dirty="0"/>
              <a:t>41,2 milionu</a:t>
            </a:r>
            <a:r>
              <a:rPr lang="cs-CZ" sz="2400" dirty="0"/>
              <a:t> hovorů, lidé také poslali </a:t>
            </a:r>
            <a:r>
              <a:rPr lang="cs-CZ" sz="2400" b="1" dirty="0"/>
              <a:t>54,5 milionu SMS</a:t>
            </a:r>
            <a:r>
              <a:rPr lang="cs-CZ" sz="2400" dirty="0"/>
              <a:t>. </a:t>
            </a:r>
            <a:endParaRPr lang="cs-CZ" sz="3600" spc="300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BB2992FF-055C-442A-873B-0F249341F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16" y="0"/>
            <a:ext cx="1443015" cy="10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443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GF prezentace_šablona.potx" id="{AD620970-599D-4F29-9F2A-D8180AF56A3D}" vid="{342D770B-1E90-413E-9368-F8954BACEF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2906</TotalTime>
  <Words>1163</Words>
  <Application>Microsoft Office PowerPoint</Application>
  <PresentationFormat>A4 (210 × 297 mm)</PresentationFormat>
  <Paragraphs>118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Oswald</vt:lpstr>
      <vt:lpstr>Oswald Regular</vt:lpstr>
      <vt:lpstr>Play</vt:lpstr>
      <vt:lpstr>Motiv Office</vt:lpstr>
      <vt:lpstr>HORNICKO—GEOLOGICKÁ FAKULTA  VŠB—TECHNICKÁ UNIVERZITA OSTRAVA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Adam Troják</dc:creator>
  <cp:lastModifiedBy>Lucie Orlíková</cp:lastModifiedBy>
  <cp:revision>186</cp:revision>
  <dcterms:created xsi:type="dcterms:W3CDTF">2018-11-15T11:17:53Z</dcterms:created>
  <dcterms:modified xsi:type="dcterms:W3CDTF">2019-04-16T07:48:31Z</dcterms:modified>
</cp:coreProperties>
</file>